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90" r:id="rId8"/>
    <p:sldId id="274" r:id="rId9"/>
    <p:sldId id="267" r:id="rId10"/>
    <p:sldId id="291" r:id="rId11"/>
    <p:sldId id="293" r:id="rId12"/>
    <p:sldId id="271" r:id="rId13"/>
    <p:sldId id="292" r:id="rId14"/>
    <p:sldId id="275" r:id="rId15"/>
    <p:sldId id="269" r:id="rId16"/>
    <p:sldId id="276" r:id="rId17"/>
    <p:sldId id="287" r:id="rId18"/>
    <p:sldId id="282" r:id="rId19"/>
    <p:sldId id="283" r:id="rId20"/>
    <p:sldId id="284" r:id="rId21"/>
    <p:sldId id="286" r:id="rId22"/>
    <p:sldId id="25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6C6"/>
    <a:srgbClr val="737A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8" autoAdjust="0"/>
  </p:normalViewPr>
  <p:slideViewPr>
    <p:cSldViewPr snapToGrid="0" snapToObjects="1">
      <p:cViewPr>
        <p:scale>
          <a:sx n="76" d="100"/>
          <a:sy n="76" d="100"/>
        </p:scale>
        <p:origin x="-119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Google%20Drive\MateriaBiz\Escuela%20PYME\In%20company\Ministerio%20de%20Agricultura\2017\Evento\Contenido\Conferencia%20Costos%20y%20Rentabilidad\Modelo%20de%20Analisis%20PADEP%202017%20zingaras%20definitivo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Google%20Drive\MateriaBiz\Escuela%20PYME\In%20company\Ministerio%20de%20Agricultura\2017\Evento\Contenido\Conferencia%20Costos%20y%20Rentabilidad\Modelo%20de%20Analisis%20PADEP%202017%20zingaras%20definitivo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Google%20Drive\MateriaBiz\Escuela%20PYME\In%20company\Ministerio%20de%20Agricultura\2017\Evento\Contenido\Conferencia%20Costos%20y%20Rentabilidad\Modelo%20de%20Analisis%20PADEP%202017%20zingaras%20definitivo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Downloads\Modelo%20de%20Analisis%20PADEP%202017%20zingaras%20definitivo%20CORREGIDO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Downloads\Modelo%20de%20Analisis%20PADEP%202017%20zingaras%20definitivo%20CORREGIDO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Downloads\Modelo%20de%20Analisis%20PADEP%202017%20zingaras%20definitivo%20CORREGIDO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riabiz\Google%20Drive\MateriaBiz\Escuela%20PYME\In%20company\Ministerio%20de%20Agricultura\2017\Evento\Contenido\Conferencia%20Costos%20y%20Rentabilidad\Modelo%20de%20Analisis%20PADEP%202017%20zingaras%20definitivo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/>
            </a:pPr>
            <a:r>
              <a:rPr lang="en-US"/>
              <a:t>Evolución de las Ventas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360278587223847"/>
          <c:y val="7.0477813080382493E-2"/>
          <c:w val="0.85330010126686917"/>
          <c:h val="0.74815152491903425"/>
        </c:manualLayout>
      </c:layout>
      <c:lineChart>
        <c:grouping val="standard"/>
        <c:ser>
          <c:idx val="0"/>
          <c:order val="0"/>
          <c:tx>
            <c:v>Ventas</c:v>
          </c:tx>
          <c:marker>
            <c:symbol val="none"/>
          </c:marker>
          <c:cat>
            <c:numRef>
              <c:f>'Estado de Resultado'!$F$5:$BA$5</c:f>
              <c:numCache>
                <c:formatCode>mmm\-yy</c:formatCode>
                <c:ptCount val="4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</c:numCache>
            </c:numRef>
          </c:cat>
          <c:val>
            <c:numRef>
              <c:f>'Estado de Resultado'!$F$16:$AS$16</c:f>
              <c:numCache>
                <c:formatCode>#,##0_ ;[Red]\-#,##0\ </c:formatCode>
                <c:ptCount val="40"/>
                <c:pt idx="0">
                  <c:v>861631</c:v>
                </c:pt>
                <c:pt idx="1">
                  <c:v>1069176</c:v>
                </c:pt>
                <c:pt idx="2">
                  <c:v>1276034</c:v>
                </c:pt>
                <c:pt idx="3">
                  <c:v>1390921</c:v>
                </c:pt>
                <c:pt idx="4">
                  <c:v>1616617</c:v>
                </c:pt>
                <c:pt idx="5">
                  <c:v>1763304</c:v>
                </c:pt>
                <c:pt idx="6">
                  <c:v>1870985.5</c:v>
                </c:pt>
                <c:pt idx="7">
                  <c:v>1978667</c:v>
                </c:pt>
                <c:pt idx="8">
                  <c:v>1975760</c:v>
                </c:pt>
                <c:pt idx="9">
                  <c:v>1862011</c:v>
                </c:pt>
                <c:pt idx="10">
                  <c:v>1891491</c:v>
                </c:pt>
                <c:pt idx="11">
                  <c:v>1928998</c:v>
                </c:pt>
                <c:pt idx="12">
                  <c:v>1841566</c:v>
                </c:pt>
                <c:pt idx="13">
                  <c:v>1678275</c:v>
                </c:pt>
                <c:pt idx="14">
                  <c:v>2041760</c:v>
                </c:pt>
                <c:pt idx="15">
                  <c:v>2195524</c:v>
                </c:pt>
                <c:pt idx="16">
                  <c:v>2221405</c:v>
                </c:pt>
                <c:pt idx="17">
                  <c:v>2386571</c:v>
                </c:pt>
                <c:pt idx="18">
                  <c:v>2629943</c:v>
                </c:pt>
                <c:pt idx="19">
                  <c:v>2383498</c:v>
                </c:pt>
                <c:pt idx="20">
                  <c:v>2712730</c:v>
                </c:pt>
                <c:pt idx="21">
                  <c:v>2489082</c:v>
                </c:pt>
                <c:pt idx="22">
                  <c:v>2343830</c:v>
                </c:pt>
                <c:pt idx="23">
                  <c:v>2377178</c:v>
                </c:pt>
                <c:pt idx="24">
                  <c:v>2351621</c:v>
                </c:pt>
                <c:pt idx="25">
                  <c:v>2359248</c:v>
                </c:pt>
                <c:pt idx="26">
                  <c:v>2829233</c:v>
                </c:pt>
                <c:pt idx="27">
                  <c:v>2969087</c:v>
                </c:pt>
                <c:pt idx="28">
                  <c:v>3392324</c:v>
                </c:pt>
                <c:pt idx="29">
                  <c:v>3600299</c:v>
                </c:pt>
                <c:pt idx="30">
                  <c:v>4134638</c:v>
                </c:pt>
                <c:pt idx="31">
                  <c:v>4171130</c:v>
                </c:pt>
                <c:pt idx="32">
                  <c:v>3742162</c:v>
                </c:pt>
                <c:pt idx="33">
                  <c:v>4204793</c:v>
                </c:pt>
                <c:pt idx="34">
                  <c:v>4454117</c:v>
                </c:pt>
                <c:pt idx="35">
                  <c:v>4342150</c:v>
                </c:pt>
                <c:pt idx="36">
                  <c:v>3556244</c:v>
                </c:pt>
                <c:pt idx="37">
                  <c:v>3797041</c:v>
                </c:pt>
                <c:pt idx="38">
                  <c:v>4836167</c:v>
                </c:pt>
                <c:pt idx="39">
                  <c:v>4841454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C3-4E34-8802-83AB00B1E6D9}"/>
            </c:ext>
          </c:extLst>
        </c:ser>
        <c:marker val="1"/>
        <c:axId val="146137088"/>
        <c:axId val="40677376"/>
      </c:lineChart>
      <c:dateAx>
        <c:axId val="146137088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40677376"/>
        <c:crosses val="autoZero"/>
        <c:auto val="1"/>
        <c:lblOffset val="100"/>
        <c:baseTimeUnit val="months"/>
      </c:dateAx>
      <c:valAx>
        <c:axId val="40677376"/>
        <c:scaling>
          <c:orientation val="minMax"/>
          <c:max val="5000000"/>
          <c:min val="800000"/>
        </c:scaling>
        <c:axPos val="l"/>
        <c:majorGridlines/>
        <c:numFmt formatCode="#,##0_ ;[Red]\-#,##0\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es-AR"/>
          </a:p>
        </c:txPr>
        <c:crossAx val="146137088"/>
        <c:crosses val="autoZero"/>
        <c:crossBetween val="between"/>
      </c:valAx>
    </c:plotArea>
    <c:plotVisOnly val="1"/>
    <c:dispBlanksAs val="gap"/>
  </c:chart>
  <c:txPr>
    <a:bodyPr/>
    <a:lstStyle/>
    <a:p>
      <a:pPr>
        <a:defRPr b="1"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lineChart>
        <c:grouping val="standard"/>
        <c:ser>
          <c:idx val="0"/>
          <c:order val="0"/>
          <c:tx>
            <c:v>Cuentas a Cobrar</c:v>
          </c:tx>
          <c:marker>
            <c:symbol val="none"/>
          </c:marker>
          <c:cat>
            <c:numRef>
              <c:f>Balance!$B$3:$E$3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Balance!$B$10:$E$10</c:f>
              <c:numCache>
                <c:formatCode>_ * #,##0_ ;_ * \-#,##0_ ;_ * "-"??_ ;_ @_ </c:formatCode>
                <c:ptCount val="4"/>
                <c:pt idx="0">
                  <c:v>475708.7333333334</c:v>
                </c:pt>
                <c:pt idx="1">
                  <c:v>622420.66666666663</c:v>
                </c:pt>
                <c:pt idx="2">
                  <c:v>1211687.6666666667</c:v>
                </c:pt>
                <c:pt idx="3">
                  <c:v>1106849.26</c:v>
                </c:pt>
              </c:numCache>
            </c:numRef>
          </c:val>
        </c:ser>
        <c:ser>
          <c:idx val="1"/>
          <c:order val="1"/>
          <c:tx>
            <c:v>Stocks</c:v>
          </c:tx>
          <c:marker>
            <c:symbol val="none"/>
          </c:marker>
          <c:val>
            <c:numRef>
              <c:f>Balance!$B$16:$E$16</c:f>
              <c:numCache>
                <c:formatCode>_ * #,##0_ ;_ * \-#,##0_ ;_ * "-"??_ ;_ @_ </c:formatCode>
                <c:ptCount val="4"/>
                <c:pt idx="0">
                  <c:v>876522.66666666663</c:v>
                </c:pt>
                <c:pt idx="1">
                  <c:v>1386153.3333333333</c:v>
                </c:pt>
                <c:pt idx="2">
                  <c:v>2066580</c:v>
                </c:pt>
                <c:pt idx="3">
                  <c:v>2365400</c:v>
                </c:pt>
              </c:numCache>
            </c:numRef>
          </c:val>
        </c:ser>
        <c:marker val="1"/>
        <c:axId val="57758080"/>
        <c:axId val="57760768"/>
      </c:lineChart>
      <c:catAx>
        <c:axId val="577580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57760768"/>
        <c:crosses val="autoZero"/>
        <c:auto val="1"/>
        <c:lblAlgn val="ctr"/>
        <c:lblOffset val="100"/>
      </c:catAx>
      <c:valAx>
        <c:axId val="57760768"/>
        <c:scaling>
          <c:orientation val="minMax"/>
          <c:max val="2500000"/>
          <c:min val="450000"/>
        </c:scaling>
        <c:axPos val="l"/>
        <c:majorGridlines/>
        <c:numFmt formatCode="_ * #,##0_ ;_ * \-#,##0_ ;_ * &quot;-&quot;??_ ;_ @_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AR"/>
          </a:p>
        </c:txPr>
        <c:crossAx val="577580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s-A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lineChart>
        <c:grouping val="standard"/>
        <c:ser>
          <c:idx val="0"/>
          <c:order val="0"/>
          <c:tx>
            <c:v>Proveedores</c:v>
          </c:tx>
          <c:marker>
            <c:symbol val="none"/>
          </c:marker>
          <c:cat>
            <c:numRef>
              <c:f>Balance!$B$3:$E$3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Balance!$B$34:$E$34</c:f>
              <c:numCache>
                <c:formatCode>_ * #,##0_ ;_ * \-#,##0_ ;_ * "-"??_ ;_ @_ </c:formatCode>
                <c:ptCount val="4"/>
                <c:pt idx="0">
                  <c:v>1100000</c:v>
                </c:pt>
                <c:pt idx="1">
                  <c:v>1696325</c:v>
                </c:pt>
                <c:pt idx="2">
                  <c:v>1783333.3333333333</c:v>
                </c:pt>
                <c:pt idx="3">
                  <c:v>2200000</c:v>
                </c:pt>
              </c:numCache>
            </c:numRef>
          </c:val>
        </c:ser>
        <c:ser>
          <c:idx val="1"/>
          <c:order val="1"/>
          <c:tx>
            <c:v>Patrimonio Netos</c:v>
          </c:tx>
          <c:marker>
            <c:symbol val="none"/>
          </c:marker>
          <c:val>
            <c:numRef>
              <c:f>Balance!$B$42:$E$42</c:f>
              <c:numCache>
                <c:formatCode>_ * #,##0_ ;_ * \-#,##0_ ;_ * "-"??_ ;_ @_ </c:formatCode>
                <c:ptCount val="4"/>
                <c:pt idx="0">
                  <c:v>3861491.5666666664</c:v>
                </c:pt>
                <c:pt idx="1">
                  <c:v>4773550.4999999991</c:v>
                </c:pt>
                <c:pt idx="2">
                  <c:v>6272321.8333333349</c:v>
                </c:pt>
                <c:pt idx="3">
                  <c:v>8127108.7599999998</c:v>
                </c:pt>
              </c:numCache>
            </c:numRef>
          </c:val>
        </c:ser>
        <c:marker val="1"/>
        <c:axId val="85418368"/>
        <c:axId val="85420288"/>
      </c:lineChart>
      <c:catAx>
        <c:axId val="85418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85420288"/>
        <c:crosses val="autoZero"/>
        <c:auto val="1"/>
        <c:lblAlgn val="ctr"/>
        <c:lblOffset val="100"/>
      </c:catAx>
      <c:valAx>
        <c:axId val="85420288"/>
        <c:scaling>
          <c:orientation val="minMax"/>
        </c:scaling>
        <c:axPos val="l"/>
        <c:majorGridlines/>
        <c:numFmt formatCode="_ * #,##0_ ;_ * \-#,##0_ ;_ * &quot;-&quot;??_ ;_ @_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AR"/>
          </a:p>
        </c:txPr>
        <c:crossAx val="854183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s-A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lang="es-AR"/>
            </a:pPr>
            <a:r>
              <a:rPr lang="en-US"/>
              <a:t>PAPAS FRITAS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725224797906099"/>
          <c:y val="0.16828424224749705"/>
          <c:w val="0.76335811196829495"/>
          <c:h val="0.41471604938271622"/>
        </c:manualLayout>
      </c:layout>
      <c:lineChart>
        <c:grouping val="standard"/>
        <c:ser>
          <c:idx val="0"/>
          <c:order val="0"/>
          <c:tx>
            <c:strRef>
              <c:f>'Estado de Resultado'!$A$6</c:f>
              <c:strCache>
                <c:ptCount val="1"/>
                <c:pt idx="0">
                  <c:v>Unidades vendidas PAPAS FTAS X 1 KG</c:v>
                </c:pt>
              </c:strCache>
            </c:strRef>
          </c:tx>
          <c:marker>
            <c:symbol val="none"/>
          </c:marker>
          <c:cat>
            <c:numRef>
              <c:f>'Estado de Resultado'!$F$5:$BA$5</c:f>
              <c:numCache>
                <c:formatCode>mmm\-yy</c:formatCode>
                <c:ptCount val="4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</c:numCache>
            </c:numRef>
          </c:cat>
          <c:val>
            <c:numRef>
              <c:f>'Estado de Resultado'!$F$6:$BA$6</c:f>
              <c:numCache>
                <c:formatCode>#,##0_ ;[Red]\-#,##0\ </c:formatCode>
                <c:ptCount val="48"/>
                <c:pt idx="0">
                  <c:v>9918</c:v>
                </c:pt>
                <c:pt idx="1">
                  <c:v>9648</c:v>
                </c:pt>
                <c:pt idx="2">
                  <c:v>11035</c:v>
                </c:pt>
                <c:pt idx="3">
                  <c:v>11842</c:v>
                </c:pt>
                <c:pt idx="4">
                  <c:v>11749</c:v>
                </c:pt>
                <c:pt idx="5">
                  <c:v>10581</c:v>
                </c:pt>
                <c:pt idx="6">
                  <c:v>12511</c:v>
                </c:pt>
                <c:pt idx="7">
                  <c:v>11550</c:v>
                </c:pt>
                <c:pt idx="8">
                  <c:v>11669</c:v>
                </c:pt>
                <c:pt idx="9">
                  <c:v>11510</c:v>
                </c:pt>
                <c:pt idx="10">
                  <c:v>12505</c:v>
                </c:pt>
                <c:pt idx="11">
                  <c:v>13764</c:v>
                </c:pt>
                <c:pt idx="12">
                  <c:v>12155</c:v>
                </c:pt>
                <c:pt idx="13">
                  <c:v>11279</c:v>
                </c:pt>
                <c:pt idx="14">
                  <c:v>13616</c:v>
                </c:pt>
                <c:pt idx="15">
                  <c:v>15647</c:v>
                </c:pt>
                <c:pt idx="16">
                  <c:v>14622</c:v>
                </c:pt>
                <c:pt idx="17">
                  <c:v>14352</c:v>
                </c:pt>
                <c:pt idx="18">
                  <c:v>14848</c:v>
                </c:pt>
                <c:pt idx="19">
                  <c:v>13892</c:v>
                </c:pt>
                <c:pt idx="20">
                  <c:v>16126</c:v>
                </c:pt>
                <c:pt idx="21">
                  <c:v>14238</c:v>
                </c:pt>
                <c:pt idx="22">
                  <c:v>14429</c:v>
                </c:pt>
                <c:pt idx="23">
                  <c:v>14619</c:v>
                </c:pt>
                <c:pt idx="24">
                  <c:v>12013</c:v>
                </c:pt>
                <c:pt idx="25">
                  <c:v>11372</c:v>
                </c:pt>
                <c:pt idx="26">
                  <c:v>12691</c:v>
                </c:pt>
                <c:pt idx="27">
                  <c:v>12960</c:v>
                </c:pt>
                <c:pt idx="28">
                  <c:v>12448</c:v>
                </c:pt>
                <c:pt idx="29">
                  <c:v>12103</c:v>
                </c:pt>
                <c:pt idx="30">
                  <c:v>14630</c:v>
                </c:pt>
                <c:pt idx="31">
                  <c:v>13289</c:v>
                </c:pt>
                <c:pt idx="32">
                  <c:v>15380</c:v>
                </c:pt>
                <c:pt idx="33">
                  <c:v>10573</c:v>
                </c:pt>
                <c:pt idx="34">
                  <c:v>13742</c:v>
                </c:pt>
                <c:pt idx="35">
                  <c:v>16628</c:v>
                </c:pt>
                <c:pt idx="36">
                  <c:v>13582</c:v>
                </c:pt>
                <c:pt idx="37">
                  <c:v>14698</c:v>
                </c:pt>
                <c:pt idx="38">
                  <c:v>11973</c:v>
                </c:pt>
                <c:pt idx="39">
                  <c:v>10322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A-406A-A429-BBEBFEA3D5BA}"/>
            </c:ext>
          </c:extLst>
        </c:ser>
        <c:marker val="1"/>
        <c:axId val="88536192"/>
        <c:axId val="88537728"/>
      </c:lineChart>
      <c:lineChart>
        <c:grouping val="standard"/>
        <c:ser>
          <c:idx val="1"/>
          <c:order val="1"/>
          <c:tx>
            <c:strRef>
              <c:f>'Estado de Resultado'!$A$8</c:f>
              <c:strCache>
                <c:ptCount val="1"/>
                <c:pt idx="0">
                  <c:v>Precio Promedio PAPAS FTAS X 1 KG</c:v>
                </c:pt>
              </c:strCache>
            </c:strRef>
          </c:tx>
          <c:marker>
            <c:symbol val="none"/>
          </c:marker>
          <c:val>
            <c:numRef>
              <c:f>'Estado de Resultado'!$F$8:$BA$8</c:f>
              <c:numCache>
                <c:formatCode>#,##0_ ;[Red]\-#,##0\ </c:formatCode>
                <c:ptCount val="48"/>
                <c:pt idx="0">
                  <c:v>31.969999999999988</c:v>
                </c:pt>
                <c:pt idx="1">
                  <c:v>33.550000000000004</c:v>
                </c:pt>
                <c:pt idx="2">
                  <c:v>33.53</c:v>
                </c:pt>
                <c:pt idx="3">
                  <c:v>36.200000000000003</c:v>
                </c:pt>
                <c:pt idx="4">
                  <c:v>37.51</c:v>
                </c:pt>
                <c:pt idx="5">
                  <c:v>40.07</c:v>
                </c:pt>
                <c:pt idx="6">
                  <c:v>39.54</c:v>
                </c:pt>
                <c:pt idx="7">
                  <c:v>41.27</c:v>
                </c:pt>
                <c:pt idx="8">
                  <c:v>41.53</c:v>
                </c:pt>
                <c:pt idx="9">
                  <c:v>41.86</c:v>
                </c:pt>
                <c:pt idx="10">
                  <c:v>41.78</c:v>
                </c:pt>
                <c:pt idx="11">
                  <c:v>41.449999999999996</c:v>
                </c:pt>
                <c:pt idx="12">
                  <c:v>42.77</c:v>
                </c:pt>
                <c:pt idx="13">
                  <c:v>42.52</c:v>
                </c:pt>
                <c:pt idx="14">
                  <c:v>42.37</c:v>
                </c:pt>
                <c:pt idx="15">
                  <c:v>44.54</c:v>
                </c:pt>
                <c:pt idx="16">
                  <c:v>44.03</c:v>
                </c:pt>
                <c:pt idx="17">
                  <c:v>43.085000000000001</c:v>
                </c:pt>
                <c:pt idx="18">
                  <c:v>43.67</c:v>
                </c:pt>
                <c:pt idx="19">
                  <c:v>44.7</c:v>
                </c:pt>
                <c:pt idx="20">
                  <c:v>46.59</c:v>
                </c:pt>
                <c:pt idx="21">
                  <c:v>48.53</c:v>
                </c:pt>
                <c:pt idx="22">
                  <c:v>47.78</c:v>
                </c:pt>
                <c:pt idx="23">
                  <c:v>50.5</c:v>
                </c:pt>
                <c:pt idx="24">
                  <c:v>57.48</c:v>
                </c:pt>
                <c:pt idx="25">
                  <c:v>58.17</c:v>
                </c:pt>
                <c:pt idx="26">
                  <c:v>58.18</c:v>
                </c:pt>
                <c:pt idx="27">
                  <c:v>58.55</c:v>
                </c:pt>
                <c:pt idx="28">
                  <c:v>62.49</c:v>
                </c:pt>
                <c:pt idx="29">
                  <c:v>64.940000000000012</c:v>
                </c:pt>
                <c:pt idx="30">
                  <c:v>67.05</c:v>
                </c:pt>
                <c:pt idx="31">
                  <c:v>72.66</c:v>
                </c:pt>
                <c:pt idx="32">
                  <c:v>77.14</c:v>
                </c:pt>
                <c:pt idx="33">
                  <c:v>72.430000000000007</c:v>
                </c:pt>
                <c:pt idx="34">
                  <c:v>73.06</c:v>
                </c:pt>
                <c:pt idx="35">
                  <c:v>75.59</c:v>
                </c:pt>
                <c:pt idx="36">
                  <c:v>74.3</c:v>
                </c:pt>
                <c:pt idx="37">
                  <c:v>75.819999999999993</c:v>
                </c:pt>
                <c:pt idx="38">
                  <c:v>83.26</c:v>
                </c:pt>
                <c:pt idx="39">
                  <c:v>87.39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BA-406A-A429-BBEBFEA3D5BA}"/>
            </c:ext>
          </c:extLst>
        </c:ser>
        <c:marker val="1"/>
        <c:axId val="89008000"/>
        <c:axId val="89006464"/>
      </c:lineChart>
      <c:dateAx>
        <c:axId val="88536192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8537728"/>
        <c:crosses val="autoZero"/>
        <c:auto val="1"/>
        <c:lblOffset val="100"/>
        <c:baseTimeUnit val="months"/>
      </c:dateAx>
      <c:valAx>
        <c:axId val="88537728"/>
        <c:scaling>
          <c:orientation val="minMax"/>
        </c:scaling>
        <c:axPos val="l"/>
        <c:majorGridlines/>
        <c:numFmt formatCode="#,##0_ ;[Red]\-#,##0\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AR"/>
          </a:p>
        </c:txPr>
        <c:crossAx val="88536192"/>
        <c:crosses val="autoZero"/>
        <c:crossBetween val="between"/>
      </c:valAx>
      <c:valAx>
        <c:axId val="89006464"/>
        <c:scaling>
          <c:orientation val="minMax"/>
        </c:scaling>
        <c:axPos val="r"/>
        <c:numFmt formatCode="#,##0_ ;[Red]\-#,##0\ " sourceLinked="1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9008000"/>
        <c:crosses val="max"/>
        <c:crossBetween val="between"/>
      </c:valAx>
      <c:catAx>
        <c:axId val="89008000"/>
        <c:scaling>
          <c:orientation val="minMax"/>
        </c:scaling>
        <c:delete val="1"/>
        <c:axPos val="b"/>
        <c:tickLblPos val="none"/>
        <c:crossAx val="89006464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 lang="es-AR"/>
            </a:pPr>
            <a:r>
              <a:rPr lang="en-US"/>
              <a:t>MAIZ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'Estado de Resultado'!$A$9</c:f>
              <c:strCache>
                <c:ptCount val="1"/>
                <c:pt idx="0">
                  <c:v>Unidades vendidas PAL. MAIZ X 1 KG</c:v>
                </c:pt>
              </c:strCache>
            </c:strRef>
          </c:tx>
          <c:marker>
            <c:symbol val="none"/>
          </c:marker>
          <c:cat>
            <c:numRef>
              <c:f>'Estado de Resultado'!$F$5:$BA$5</c:f>
              <c:numCache>
                <c:formatCode>mmm\-yy</c:formatCode>
                <c:ptCount val="4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</c:numCache>
            </c:numRef>
          </c:cat>
          <c:val>
            <c:numRef>
              <c:f>'Estado de Resultado'!$F$9:$BA$9</c:f>
              <c:numCache>
                <c:formatCode>#,##0_ ;[Red]\-#,##0\ </c:formatCode>
                <c:ptCount val="48"/>
                <c:pt idx="0">
                  <c:v>4523</c:v>
                </c:pt>
                <c:pt idx="1">
                  <c:v>5045</c:v>
                </c:pt>
                <c:pt idx="2">
                  <c:v>5696</c:v>
                </c:pt>
                <c:pt idx="3">
                  <c:v>5833</c:v>
                </c:pt>
                <c:pt idx="4">
                  <c:v>6617</c:v>
                </c:pt>
                <c:pt idx="5">
                  <c:v>5721</c:v>
                </c:pt>
                <c:pt idx="6">
                  <c:v>7997</c:v>
                </c:pt>
                <c:pt idx="7">
                  <c:v>6698</c:v>
                </c:pt>
                <c:pt idx="8">
                  <c:v>6977</c:v>
                </c:pt>
                <c:pt idx="9">
                  <c:v>6252</c:v>
                </c:pt>
                <c:pt idx="10">
                  <c:v>5117</c:v>
                </c:pt>
                <c:pt idx="11">
                  <c:v>5236</c:v>
                </c:pt>
                <c:pt idx="12">
                  <c:v>5376</c:v>
                </c:pt>
                <c:pt idx="13">
                  <c:v>4785</c:v>
                </c:pt>
                <c:pt idx="14">
                  <c:v>5111</c:v>
                </c:pt>
                <c:pt idx="15">
                  <c:v>5311</c:v>
                </c:pt>
                <c:pt idx="16">
                  <c:v>5396</c:v>
                </c:pt>
                <c:pt idx="17">
                  <c:v>6284</c:v>
                </c:pt>
                <c:pt idx="18">
                  <c:v>8534</c:v>
                </c:pt>
                <c:pt idx="19">
                  <c:v>7426</c:v>
                </c:pt>
                <c:pt idx="20">
                  <c:v>7482</c:v>
                </c:pt>
                <c:pt idx="21">
                  <c:v>8377</c:v>
                </c:pt>
                <c:pt idx="22">
                  <c:v>7510</c:v>
                </c:pt>
                <c:pt idx="23">
                  <c:v>6676</c:v>
                </c:pt>
                <c:pt idx="24">
                  <c:v>6216</c:v>
                </c:pt>
                <c:pt idx="25">
                  <c:v>5547</c:v>
                </c:pt>
                <c:pt idx="26">
                  <c:v>8332</c:v>
                </c:pt>
                <c:pt idx="27">
                  <c:v>8708</c:v>
                </c:pt>
                <c:pt idx="28">
                  <c:v>9801</c:v>
                </c:pt>
                <c:pt idx="29">
                  <c:v>11476</c:v>
                </c:pt>
                <c:pt idx="30">
                  <c:v>12319</c:v>
                </c:pt>
                <c:pt idx="31">
                  <c:v>11160</c:v>
                </c:pt>
                <c:pt idx="32">
                  <c:v>15514</c:v>
                </c:pt>
                <c:pt idx="33">
                  <c:v>18176</c:v>
                </c:pt>
                <c:pt idx="34">
                  <c:v>13027</c:v>
                </c:pt>
                <c:pt idx="35">
                  <c:v>11514</c:v>
                </c:pt>
                <c:pt idx="36">
                  <c:v>10974</c:v>
                </c:pt>
                <c:pt idx="37">
                  <c:v>13154</c:v>
                </c:pt>
                <c:pt idx="38">
                  <c:v>12626</c:v>
                </c:pt>
                <c:pt idx="39">
                  <c:v>14395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6-41B5-8635-78289155086A}"/>
            </c:ext>
          </c:extLst>
        </c:ser>
        <c:marker val="1"/>
        <c:axId val="89044480"/>
        <c:axId val="89046016"/>
      </c:lineChart>
      <c:lineChart>
        <c:grouping val="standard"/>
        <c:ser>
          <c:idx val="1"/>
          <c:order val="1"/>
          <c:tx>
            <c:strRef>
              <c:f>'Estado de Resultado'!$A$11</c:f>
              <c:strCache>
                <c:ptCount val="1"/>
                <c:pt idx="0">
                  <c:v>Precio Promedio PAL. MAIZ X 1 KG</c:v>
                </c:pt>
              </c:strCache>
            </c:strRef>
          </c:tx>
          <c:marker>
            <c:symbol val="none"/>
          </c:marker>
          <c:val>
            <c:numRef>
              <c:f>'Estado de Resultado'!$F$11:$BA$11</c:f>
              <c:numCache>
                <c:formatCode>#,##0_ ;[Red]\-#,##0\ </c:formatCode>
                <c:ptCount val="48"/>
                <c:pt idx="0">
                  <c:v>12.381605129338936</c:v>
                </c:pt>
                <c:pt idx="1">
                  <c:v>12.952031714568882</c:v>
                </c:pt>
                <c:pt idx="2">
                  <c:v>12.870610955056179</c:v>
                </c:pt>
                <c:pt idx="3">
                  <c:v>13.165266586662097</c:v>
                </c:pt>
                <c:pt idx="4">
                  <c:v>12.952395345322655</c:v>
                </c:pt>
                <c:pt idx="5">
                  <c:v>15.529627687467226</c:v>
                </c:pt>
                <c:pt idx="6">
                  <c:v>14.998749531074154</c:v>
                </c:pt>
                <c:pt idx="7">
                  <c:v>15.511794565541955</c:v>
                </c:pt>
                <c:pt idx="8">
                  <c:v>14.807080407051743</c:v>
                </c:pt>
                <c:pt idx="9">
                  <c:v>15.226327575175944</c:v>
                </c:pt>
                <c:pt idx="10">
                  <c:v>17.218487394957982</c:v>
                </c:pt>
                <c:pt idx="11">
                  <c:v>16.243888464476704</c:v>
                </c:pt>
                <c:pt idx="12">
                  <c:v>16.821428571428573</c:v>
                </c:pt>
                <c:pt idx="13">
                  <c:v>15.582445141065833</c:v>
                </c:pt>
                <c:pt idx="14">
                  <c:v>16.332028957151238</c:v>
                </c:pt>
                <c:pt idx="15">
                  <c:v>17.180756919600828</c:v>
                </c:pt>
                <c:pt idx="16">
                  <c:v>17.850630096367677</c:v>
                </c:pt>
                <c:pt idx="17">
                  <c:v>17.297899427116494</c:v>
                </c:pt>
                <c:pt idx="18">
                  <c:v>16.860557768924302</c:v>
                </c:pt>
                <c:pt idx="19">
                  <c:v>18.099111230810664</c:v>
                </c:pt>
                <c:pt idx="20">
                  <c:v>18.788291900561337</c:v>
                </c:pt>
                <c:pt idx="21">
                  <c:v>19.434881222394655</c:v>
                </c:pt>
                <c:pt idx="22">
                  <c:v>19.295872170439413</c:v>
                </c:pt>
                <c:pt idx="23">
                  <c:v>20.869832234871176</c:v>
                </c:pt>
                <c:pt idx="24">
                  <c:v>26.786518661518663</c:v>
                </c:pt>
                <c:pt idx="25">
                  <c:v>27.899044528574002</c:v>
                </c:pt>
                <c:pt idx="26">
                  <c:v>28.188430148823809</c:v>
                </c:pt>
                <c:pt idx="27">
                  <c:v>28.135852090032159</c:v>
                </c:pt>
                <c:pt idx="28">
                  <c:v>29.615549433731246</c:v>
                </c:pt>
                <c:pt idx="29">
                  <c:v>33.341059602648997</c:v>
                </c:pt>
                <c:pt idx="30">
                  <c:v>33.866385258543716</c:v>
                </c:pt>
                <c:pt idx="31">
                  <c:v>35.798476702508978</c:v>
                </c:pt>
                <c:pt idx="32">
                  <c:v>34.739976795152771</c:v>
                </c:pt>
                <c:pt idx="33">
                  <c:v>34.649977992957758</c:v>
                </c:pt>
                <c:pt idx="34">
                  <c:v>34.350426038228285</c:v>
                </c:pt>
                <c:pt idx="35">
                  <c:v>36.92087892999826</c:v>
                </c:pt>
                <c:pt idx="36">
                  <c:v>37.190996901767818</c:v>
                </c:pt>
                <c:pt idx="37">
                  <c:v>38.910825604378893</c:v>
                </c:pt>
                <c:pt idx="38">
                  <c:v>43.287818786630758</c:v>
                </c:pt>
                <c:pt idx="39">
                  <c:v>44.612990621743648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46-41B5-8635-78289155086A}"/>
            </c:ext>
          </c:extLst>
        </c:ser>
        <c:marker val="1"/>
        <c:axId val="89057536"/>
        <c:axId val="89056000"/>
      </c:lineChart>
      <c:dateAx>
        <c:axId val="89044480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9046016"/>
        <c:crosses val="autoZero"/>
        <c:auto val="1"/>
        <c:lblOffset val="100"/>
        <c:baseTimeUnit val="months"/>
      </c:dateAx>
      <c:valAx>
        <c:axId val="89046016"/>
        <c:scaling>
          <c:orientation val="minMax"/>
        </c:scaling>
        <c:axPos val="l"/>
        <c:majorGridlines/>
        <c:numFmt formatCode="#,##0_ ;[Red]\-#,##0\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AR"/>
          </a:p>
        </c:txPr>
        <c:crossAx val="89044480"/>
        <c:crosses val="autoZero"/>
        <c:crossBetween val="between"/>
      </c:valAx>
      <c:valAx>
        <c:axId val="89056000"/>
        <c:scaling>
          <c:orientation val="minMax"/>
        </c:scaling>
        <c:axPos val="r"/>
        <c:numFmt formatCode="#,##0_ ;[Red]\-#,##0\ " sourceLinked="1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9057536"/>
        <c:crosses val="max"/>
        <c:crossBetween val="between"/>
      </c:valAx>
      <c:catAx>
        <c:axId val="89057536"/>
        <c:scaling>
          <c:orientation val="minMax"/>
        </c:scaling>
        <c:delete val="1"/>
        <c:axPos val="b"/>
        <c:tickLblPos val="none"/>
        <c:crossAx val="89056000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 lang="es-AR"/>
            </a:pPr>
            <a:r>
              <a:rPr lang="en-US"/>
              <a:t>MANI FRITO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'Estado de Resultado'!$A$12</c:f>
              <c:strCache>
                <c:ptCount val="1"/>
                <c:pt idx="0">
                  <c:v>Unidades vendidas MANI FRITO X 1 KG</c:v>
                </c:pt>
              </c:strCache>
            </c:strRef>
          </c:tx>
          <c:marker>
            <c:symbol val="none"/>
          </c:marker>
          <c:cat>
            <c:numRef>
              <c:f>'Estado de Resultado'!$F$5:$BA$5</c:f>
              <c:numCache>
                <c:formatCode>mmm\-yy</c:formatCode>
                <c:ptCount val="4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</c:numCache>
            </c:numRef>
          </c:cat>
          <c:val>
            <c:numRef>
              <c:f>'Estado de Resultado'!$F$12:$BA$12</c:f>
              <c:numCache>
                <c:formatCode>#,##0_ ;[Red]\-#,##0\ </c:formatCode>
                <c:ptCount val="48"/>
                <c:pt idx="0">
                  <c:v>2550</c:v>
                </c:pt>
                <c:pt idx="1">
                  <c:v>3264</c:v>
                </c:pt>
                <c:pt idx="2">
                  <c:v>3230</c:v>
                </c:pt>
                <c:pt idx="3">
                  <c:v>3620</c:v>
                </c:pt>
                <c:pt idx="4">
                  <c:v>3774</c:v>
                </c:pt>
                <c:pt idx="5">
                  <c:v>3742</c:v>
                </c:pt>
                <c:pt idx="6">
                  <c:v>5078</c:v>
                </c:pt>
                <c:pt idx="7">
                  <c:v>4676</c:v>
                </c:pt>
                <c:pt idx="8">
                  <c:v>5229</c:v>
                </c:pt>
                <c:pt idx="9">
                  <c:v>4945</c:v>
                </c:pt>
                <c:pt idx="10">
                  <c:v>4994</c:v>
                </c:pt>
                <c:pt idx="11">
                  <c:v>5806</c:v>
                </c:pt>
                <c:pt idx="12">
                  <c:v>4864</c:v>
                </c:pt>
                <c:pt idx="13">
                  <c:v>4384</c:v>
                </c:pt>
                <c:pt idx="14">
                  <c:v>4734</c:v>
                </c:pt>
                <c:pt idx="15">
                  <c:v>5269</c:v>
                </c:pt>
                <c:pt idx="16">
                  <c:v>4908</c:v>
                </c:pt>
                <c:pt idx="17">
                  <c:v>4592</c:v>
                </c:pt>
                <c:pt idx="18">
                  <c:v>6402</c:v>
                </c:pt>
                <c:pt idx="19">
                  <c:v>5003</c:v>
                </c:pt>
                <c:pt idx="20">
                  <c:v>6113</c:v>
                </c:pt>
                <c:pt idx="21">
                  <c:v>5184</c:v>
                </c:pt>
                <c:pt idx="22">
                  <c:v>5398</c:v>
                </c:pt>
                <c:pt idx="23">
                  <c:v>5321</c:v>
                </c:pt>
                <c:pt idx="24">
                  <c:v>4999</c:v>
                </c:pt>
                <c:pt idx="25">
                  <c:v>3877</c:v>
                </c:pt>
                <c:pt idx="26">
                  <c:v>5282</c:v>
                </c:pt>
                <c:pt idx="27">
                  <c:v>5225</c:v>
                </c:pt>
                <c:pt idx="28">
                  <c:v>4760</c:v>
                </c:pt>
                <c:pt idx="29">
                  <c:v>5256</c:v>
                </c:pt>
                <c:pt idx="30">
                  <c:v>5789</c:v>
                </c:pt>
                <c:pt idx="31">
                  <c:v>4995</c:v>
                </c:pt>
                <c:pt idx="32">
                  <c:v>6143</c:v>
                </c:pt>
                <c:pt idx="33">
                  <c:v>3443</c:v>
                </c:pt>
                <c:pt idx="34">
                  <c:v>3505</c:v>
                </c:pt>
                <c:pt idx="35">
                  <c:v>4425</c:v>
                </c:pt>
                <c:pt idx="36">
                  <c:v>3627</c:v>
                </c:pt>
                <c:pt idx="37">
                  <c:v>2610</c:v>
                </c:pt>
                <c:pt idx="38">
                  <c:v>3624</c:v>
                </c:pt>
                <c:pt idx="39">
                  <c:v>5599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A9-47D7-B6A6-86AB6DDF6205}"/>
            </c:ext>
          </c:extLst>
        </c:ser>
        <c:marker val="1"/>
        <c:axId val="89225088"/>
        <c:axId val="89226624"/>
      </c:lineChart>
      <c:lineChart>
        <c:grouping val="standard"/>
        <c:ser>
          <c:idx val="1"/>
          <c:order val="1"/>
          <c:tx>
            <c:strRef>
              <c:f>'Estado de Resultado'!$A$14</c:f>
              <c:strCache>
                <c:ptCount val="1"/>
                <c:pt idx="0">
                  <c:v>Precio Promedio MANI FRITO X 1 KG</c:v>
                </c:pt>
              </c:strCache>
            </c:strRef>
          </c:tx>
          <c:marker>
            <c:symbol val="none"/>
          </c:marker>
          <c:val>
            <c:numRef>
              <c:f>'Estado de Resultado'!$F$14:$BA$14</c:f>
              <c:numCache>
                <c:formatCode>#,##0_ ;[Red]\-#,##0\ </c:formatCode>
                <c:ptCount val="48"/>
                <c:pt idx="0">
                  <c:v>17.458431372549011</c:v>
                </c:pt>
                <c:pt idx="1">
                  <c:v>17.733455882352942</c:v>
                </c:pt>
                <c:pt idx="2">
                  <c:v>18.238699690402477</c:v>
                </c:pt>
                <c:pt idx="3">
                  <c:v>18.067955801104976</c:v>
                </c:pt>
                <c:pt idx="4">
                  <c:v>18.029676735559089</c:v>
                </c:pt>
                <c:pt idx="5">
                  <c:v>19.709513629075357</c:v>
                </c:pt>
                <c:pt idx="6">
                  <c:v>19.575029539188648</c:v>
                </c:pt>
                <c:pt idx="7">
                  <c:v>19.966852010265182</c:v>
                </c:pt>
                <c:pt idx="8">
                  <c:v>19.98871677184929</c:v>
                </c:pt>
                <c:pt idx="9">
                  <c:v>21.866127401415575</c:v>
                </c:pt>
                <c:pt idx="10">
                  <c:v>21.871846215458554</c:v>
                </c:pt>
                <c:pt idx="11">
                  <c:v>21.749397175335851</c:v>
                </c:pt>
                <c:pt idx="12">
                  <c:v>21.573601973684209</c:v>
                </c:pt>
                <c:pt idx="13">
                  <c:v>21.716240875912405</c:v>
                </c:pt>
                <c:pt idx="14">
                  <c:v>21.644909167722854</c:v>
                </c:pt>
                <c:pt idx="15">
                  <c:v>21.593850825583601</c:v>
                </c:pt>
                <c:pt idx="16">
                  <c:v>21.72901385493072</c:v>
                </c:pt>
                <c:pt idx="17">
                  <c:v>21.412020905923335</c:v>
                </c:pt>
                <c:pt idx="18">
                  <c:v>21.124960949703222</c:v>
                </c:pt>
                <c:pt idx="19">
                  <c:v>21.592644413351984</c:v>
                </c:pt>
                <c:pt idx="20">
                  <c:v>21.583183379682641</c:v>
                </c:pt>
                <c:pt idx="21">
                  <c:v>21.848572530864189</c:v>
                </c:pt>
                <c:pt idx="22">
                  <c:v>21.554279362726934</c:v>
                </c:pt>
                <c:pt idx="23">
                  <c:v>22.289607216688587</c:v>
                </c:pt>
                <c:pt idx="24">
                  <c:v>27.473494698939785</c:v>
                </c:pt>
                <c:pt idx="25">
                  <c:v>30.24632447768893</c:v>
                </c:pt>
                <c:pt idx="26">
                  <c:v>29.48409693297992</c:v>
                </c:pt>
                <c:pt idx="27">
                  <c:v>29.281339712918662</c:v>
                </c:pt>
                <c:pt idx="28">
                  <c:v>29.582563025210085</c:v>
                </c:pt>
                <c:pt idx="29">
                  <c:v>29.632420091324196</c:v>
                </c:pt>
                <c:pt idx="30">
                  <c:v>32.243910865434451</c:v>
                </c:pt>
                <c:pt idx="31">
                  <c:v>34.961561561561545</c:v>
                </c:pt>
                <c:pt idx="32">
                  <c:v>34.279179553963864</c:v>
                </c:pt>
                <c:pt idx="33">
                  <c:v>31.953238454835894</c:v>
                </c:pt>
                <c:pt idx="34">
                  <c:v>31.980028530670467</c:v>
                </c:pt>
                <c:pt idx="35">
                  <c:v>31.539887005649721</c:v>
                </c:pt>
                <c:pt idx="36">
                  <c:v>32.846980976013228</c:v>
                </c:pt>
                <c:pt idx="37">
                  <c:v>33.191570881226056</c:v>
                </c:pt>
                <c:pt idx="38">
                  <c:v>36.797737306843267</c:v>
                </c:pt>
                <c:pt idx="39">
                  <c:v>37.914806215395593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A9-47D7-B6A6-86AB6DDF6205}"/>
            </c:ext>
          </c:extLst>
        </c:ser>
        <c:marker val="1"/>
        <c:axId val="89229952"/>
        <c:axId val="89228416"/>
      </c:lineChart>
      <c:dateAx>
        <c:axId val="89225088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9226624"/>
        <c:crosses val="autoZero"/>
        <c:auto val="1"/>
        <c:lblOffset val="100"/>
        <c:baseTimeUnit val="months"/>
      </c:dateAx>
      <c:valAx>
        <c:axId val="89226624"/>
        <c:scaling>
          <c:orientation val="minMax"/>
        </c:scaling>
        <c:axPos val="l"/>
        <c:majorGridlines/>
        <c:numFmt formatCode="#,##0_ ;[Red]\-#,##0\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AR"/>
          </a:p>
        </c:txPr>
        <c:crossAx val="89225088"/>
        <c:crosses val="autoZero"/>
        <c:crossBetween val="between"/>
      </c:valAx>
      <c:valAx>
        <c:axId val="89228416"/>
        <c:scaling>
          <c:orientation val="minMax"/>
        </c:scaling>
        <c:axPos val="r"/>
        <c:numFmt formatCode="#,##0_ ;[Red]\-#,##0\ " sourceLinked="1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9229952"/>
        <c:crosses val="max"/>
        <c:crossBetween val="between"/>
      </c:valAx>
      <c:catAx>
        <c:axId val="89229952"/>
        <c:scaling>
          <c:orientation val="minMax"/>
        </c:scaling>
        <c:delete val="1"/>
        <c:axPos val="b"/>
        <c:tickLblPos val="none"/>
        <c:crossAx val="89228416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/>
          <a:lstStyle/>
          <a:p>
            <a:pPr>
              <a:defRPr lang="es-AR"/>
            </a:pPr>
            <a:r>
              <a:rPr lang="en-US"/>
              <a:t>Estructura</a:t>
            </a:r>
            <a:r>
              <a:rPr lang="en-US" baseline="0"/>
              <a:t> de Gastos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1"/>
          <c:order val="1"/>
          <c:tx>
            <c:strRef>
              <c:f>'Indicadores de Gestión'!$A$31</c:f>
              <c:strCache>
                <c:ptCount val="1"/>
                <c:pt idx="0">
                  <c:v>CF / Ventas</c:v>
                </c:pt>
              </c:strCache>
            </c:strRef>
          </c:tx>
          <c:marker>
            <c:symbol val="none"/>
          </c:marker>
          <c:cat>
            <c:numRef>
              <c:f>'Estado de Resultado'!$F$5:$AT$5</c:f>
              <c:numCache>
                <c:formatCode>mmm\-yy</c:formatCode>
                <c:ptCount val="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</c:numCache>
            </c:numRef>
          </c:cat>
          <c:val>
            <c:numRef>
              <c:f>'Indicadores de Gestión'!$G$31:$AT$31</c:f>
              <c:numCache>
                <c:formatCode>_ * #,##0.00_ ;_ * \-#,##0.00_ ;_ * "-"??_ ;_ @_ </c:formatCode>
                <c:ptCount val="40"/>
                <c:pt idx="0">
                  <c:v>-0.10619395077475163</c:v>
                </c:pt>
                <c:pt idx="1">
                  <c:v>-8.5626688215971927E-2</c:v>
                </c:pt>
                <c:pt idx="2">
                  <c:v>-6.8650208380027486E-2</c:v>
                </c:pt>
                <c:pt idx="3">
                  <c:v>-6.3123642536132535E-2</c:v>
                </c:pt>
                <c:pt idx="4">
                  <c:v>-5.4310946872388466E-2</c:v>
                </c:pt>
                <c:pt idx="5">
                  <c:v>-6.8167485583881179E-2</c:v>
                </c:pt>
                <c:pt idx="6">
                  <c:v>-0.42657797700817013</c:v>
                </c:pt>
                <c:pt idx="7">
                  <c:v>-4.4929237714077204E-2</c:v>
                </c:pt>
                <c:pt idx="8">
                  <c:v>-4.5476171194881974E-2</c:v>
                </c:pt>
                <c:pt idx="9">
                  <c:v>-4.8254279915639596E-2</c:v>
                </c:pt>
                <c:pt idx="10">
                  <c:v>-5.4613001066354527E-2</c:v>
                </c:pt>
                <c:pt idx="11">
                  <c:v>-7.0295562774041254E-2</c:v>
                </c:pt>
                <c:pt idx="12">
                  <c:v>-5.6093563847290855E-2</c:v>
                </c:pt>
                <c:pt idx="13">
                  <c:v>-6.2921750011172187E-2</c:v>
                </c:pt>
                <c:pt idx="14">
                  <c:v>-5.1671107279993717E-2</c:v>
                </c:pt>
                <c:pt idx="15">
                  <c:v>-5.5795336329732687E-2</c:v>
                </c:pt>
                <c:pt idx="16">
                  <c:v>-5.5145279676601065E-2</c:v>
                </c:pt>
                <c:pt idx="17">
                  <c:v>-7.1357608887395355E-2</c:v>
                </c:pt>
                <c:pt idx="18">
                  <c:v>-4.6578956273957257E-2</c:v>
                </c:pt>
                <c:pt idx="19">
                  <c:v>-5.181460190023237E-2</c:v>
                </c:pt>
                <c:pt idx="20">
                  <c:v>-4.5562956873702889E-2</c:v>
                </c:pt>
                <c:pt idx="21">
                  <c:v>-4.9737212353791499E-2</c:v>
                </c:pt>
                <c:pt idx="22">
                  <c:v>-5.9027318534194025E-2</c:v>
                </c:pt>
                <c:pt idx="23">
                  <c:v>-6.5939529980506312E-2</c:v>
                </c:pt>
                <c:pt idx="24">
                  <c:v>-4.3586955551085826E-2</c:v>
                </c:pt>
                <c:pt idx="25">
                  <c:v>-4.6625026279560257E-2</c:v>
                </c:pt>
                <c:pt idx="26">
                  <c:v>-3.8879795336757346E-2</c:v>
                </c:pt>
                <c:pt idx="27">
                  <c:v>-3.5701210506798892E-2</c:v>
                </c:pt>
                <c:pt idx="28">
                  <c:v>-3.31631058825749E-2</c:v>
                </c:pt>
                <c:pt idx="29">
                  <c:v>-3.4719338588267257E-2</c:v>
                </c:pt>
                <c:pt idx="30">
                  <c:v>-2.7330083068940983E-2</c:v>
                </c:pt>
                <c:pt idx="31">
                  <c:v>-2.7090980142071817E-2</c:v>
                </c:pt>
                <c:pt idx="32">
                  <c:v>-3.033006053719748E-2</c:v>
                </c:pt>
                <c:pt idx="33">
                  <c:v>-2.734974111686355E-2</c:v>
                </c:pt>
                <c:pt idx="34">
                  <c:v>-2.5818809878590979E-2</c:v>
                </c:pt>
                <c:pt idx="35">
                  <c:v>-3.3393595338714693E-2</c:v>
                </c:pt>
                <c:pt idx="36">
                  <c:v>-3.6555421956423688E-2</c:v>
                </c:pt>
                <c:pt idx="37">
                  <c:v>-3.4237186272152449E-2</c:v>
                </c:pt>
                <c:pt idx="38">
                  <c:v>-2.7914668786251595E-2</c:v>
                </c:pt>
                <c:pt idx="39">
                  <c:v>-2.798745996553928E-2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F8-4B29-8815-E79D97637423}"/>
            </c:ext>
          </c:extLst>
        </c:ser>
        <c:marker val="1"/>
        <c:axId val="89422464"/>
        <c:axId val="89428352"/>
      </c:lineChart>
      <c:lineChart>
        <c:grouping val="standard"/>
        <c:ser>
          <c:idx val="0"/>
          <c:order val="0"/>
          <c:tx>
            <c:strRef>
              <c:f>'Indicadores de Gestión'!$A$30</c:f>
              <c:strCache>
                <c:ptCount val="1"/>
                <c:pt idx="0">
                  <c:v>CV / Ventas</c:v>
                </c:pt>
              </c:strCache>
            </c:strRef>
          </c:tx>
          <c:marker>
            <c:symbol val="none"/>
          </c:marker>
          <c:cat>
            <c:numRef>
              <c:f>'Estado de Resultado'!$F$5:$AT$5</c:f>
              <c:numCache>
                <c:formatCode>mmm\-yy</c:formatCode>
                <c:ptCount val="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</c:numCache>
            </c:numRef>
          </c:cat>
          <c:val>
            <c:numRef>
              <c:f>'Indicadores de Gestión'!$G$30:$AT$30</c:f>
              <c:numCache>
                <c:formatCode>_ * #,##0.00_ ;_ * \-#,##0.00_ ;_ * "-"??_ ;_ @_ </c:formatCode>
                <c:ptCount val="40"/>
                <c:pt idx="0">
                  <c:v>-0.89000000000000012</c:v>
                </c:pt>
                <c:pt idx="1">
                  <c:v>-0.84000000000000008</c:v>
                </c:pt>
                <c:pt idx="2">
                  <c:v>-0.81</c:v>
                </c:pt>
                <c:pt idx="3">
                  <c:v>-0.84000000000000008</c:v>
                </c:pt>
                <c:pt idx="4">
                  <c:v>-0.83000000000000018</c:v>
                </c:pt>
                <c:pt idx="5">
                  <c:v>-0.93999999999999984</c:v>
                </c:pt>
                <c:pt idx="6">
                  <c:v>-0.84000000000000019</c:v>
                </c:pt>
                <c:pt idx="7">
                  <c:v>-0.84000000000000008</c:v>
                </c:pt>
                <c:pt idx="8">
                  <c:v>-0.84000000000000008</c:v>
                </c:pt>
                <c:pt idx="9">
                  <c:v>-0.8500000000000002</c:v>
                </c:pt>
                <c:pt idx="10">
                  <c:v>-0.78999999999999992</c:v>
                </c:pt>
                <c:pt idx="11">
                  <c:v>-0.91999999999999993</c:v>
                </c:pt>
                <c:pt idx="12">
                  <c:v>-0.91</c:v>
                </c:pt>
                <c:pt idx="13">
                  <c:v>-0.85000000000000009</c:v>
                </c:pt>
                <c:pt idx="14">
                  <c:v>-0.86000000000000021</c:v>
                </c:pt>
                <c:pt idx="15">
                  <c:v>-0.87000000000000011</c:v>
                </c:pt>
                <c:pt idx="16">
                  <c:v>-0.86000000000000021</c:v>
                </c:pt>
                <c:pt idx="17">
                  <c:v>-0.98850000000000016</c:v>
                </c:pt>
                <c:pt idx="18">
                  <c:v>-0.8600000000000001</c:v>
                </c:pt>
                <c:pt idx="19">
                  <c:v>-0.8500000000000002</c:v>
                </c:pt>
                <c:pt idx="20">
                  <c:v>-0.86000000000000021</c:v>
                </c:pt>
                <c:pt idx="21">
                  <c:v>-0.8500000000000002</c:v>
                </c:pt>
                <c:pt idx="22">
                  <c:v>-0.84000000000000008</c:v>
                </c:pt>
                <c:pt idx="23">
                  <c:v>-0.9900000000000001</c:v>
                </c:pt>
                <c:pt idx="24">
                  <c:v>-0.90999999999999992</c:v>
                </c:pt>
                <c:pt idx="25">
                  <c:v>-0.87000000000000011</c:v>
                </c:pt>
                <c:pt idx="26">
                  <c:v>-0.80999999999999994</c:v>
                </c:pt>
                <c:pt idx="27">
                  <c:v>-0.78</c:v>
                </c:pt>
                <c:pt idx="28">
                  <c:v>-0.84000000000000019</c:v>
                </c:pt>
                <c:pt idx="29">
                  <c:v>-0.9</c:v>
                </c:pt>
                <c:pt idx="30">
                  <c:v>-0.82999999999999985</c:v>
                </c:pt>
                <c:pt idx="31">
                  <c:v>-0.78000000000000014</c:v>
                </c:pt>
                <c:pt idx="32">
                  <c:v>-0.82000000000000006</c:v>
                </c:pt>
                <c:pt idx="33">
                  <c:v>-0.80999999999999994</c:v>
                </c:pt>
                <c:pt idx="34">
                  <c:v>-0.8</c:v>
                </c:pt>
                <c:pt idx="35">
                  <c:v>-0.92</c:v>
                </c:pt>
                <c:pt idx="36">
                  <c:v>-0.87000000000000011</c:v>
                </c:pt>
                <c:pt idx="37">
                  <c:v>-0.85</c:v>
                </c:pt>
                <c:pt idx="38">
                  <c:v>-0.82000000000000006</c:v>
                </c:pt>
                <c:pt idx="39">
                  <c:v>-0.81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F8-4B29-8815-E79D97637423}"/>
            </c:ext>
          </c:extLst>
        </c:ser>
        <c:marker val="1"/>
        <c:axId val="89431424"/>
        <c:axId val="89429888"/>
      </c:lineChart>
      <c:dateAx>
        <c:axId val="89422464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lang="es-AR"/>
            </a:pPr>
            <a:endParaRPr lang="es-AR"/>
          </a:p>
        </c:txPr>
        <c:crossAx val="89428352"/>
        <c:crosses val="autoZero"/>
        <c:auto val="1"/>
        <c:lblOffset val="100"/>
        <c:baseTimeUnit val="months"/>
      </c:dateAx>
      <c:valAx>
        <c:axId val="89428352"/>
        <c:scaling>
          <c:orientation val="minMax"/>
          <c:max val="0"/>
          <c:min val="-0.9"/>
        </c:scaling>
        <c:axPos val="l"/>
        <c:majorGridlines/>
        <c:numFmt formatCode="_ * #,##0.00_ ;_ * \-#,##0.00_ ;_ * &quot;-&quot;??_ ;_ @_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AR"/>
          </a:p>
        </c:txPr>
        <c:crossAx val="89422464"/>
        <c:crosses val="autoZero"/>
        <c:crossBetween val="between"/>
      </c:valAx>
      <c:valAx>
        <c:axId val="89429888"/>
        <c:scaling>
          <c:orientation val="minMax"/>
        </c:scaling>
        <c:axPos val="r"/>
        <c:numFmt formatCode="_ * #,##0.00_ ;_ * \-#,##0.00_ ;_ * &quot;-&quot;??_ ;_ @_ " sourceLinked="1"/>
        <c:tickLblPos val="nextTo"/>
        <c:crossAx val="89431424"/>
        <c:crosses val="max"/>
        <c:crossBetween val="between"/>
      </c:valAx>
      <c:dateAx>
        <c:axId val="89431424"/>
        <c:scaling>
          <c:orientation val="minMax"/>
        </c:scaling>
        <c:delete val="1"/>
        <c:axPos val="b"/>
        <c:numFmt formatCode="mmm\-yy" sourceLinked="1"/>
        <c:tickLblPos val="none"/>
        <c:crossAx val="89429888"/>
        <c:crosses val="autoZero"/>
        <c:auto val="1"/>
        <c:lblOffset val="100"/>
      </c:dateAx>
    </c:plotArea>
    <c:legend>
      <c:legendPos val="b"/>
      <c:layout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5B40-B92B-47BF-B62E-F9B40FE8DE66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A51C-0CD9-4642-B2BB-D4D9F22138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99F9-E772-4F0A-8F20-C508B0EDCC4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9CF0-B266-4703-B878-A08B451393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F9BE-71C1-4C33-BA36-C43AB59485E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B527-FD2E-486B-9251-5C0B5D19F9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DB64-FBB8-4C37-A4AE-1B42C2C782ED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FBD8-100B-46B7-A95B-310026490C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1452-DE23-430E-958E-D3CAE008E84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2FA0-C975-4CFF-A973-CEFDD513CE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E170-1934-4A2C-820D-C104B05C049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98FB-007C-4F70-AF9A-0C4BD41C66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D55D-D2BD-4685-839E-5DA326035B51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1886-F688-4D45-8F62-4D22E7965C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D55F-0741-44AF-BBC0-0F3A275A5646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02A1-4042-4507-8014-7C9FCA7009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BBC4-6C3E-4750-9985-0A4DE32AEBEA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2C5F-1254-4AAB-B1B9-8F7DA7B47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B870-46C6-48E9-9300-D4FDD369A876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6A08-2C25-48B7-AE77-6A35D6EF63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FDED-82F8-4149-A377-2B7CCA347EC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9D1-0A0C-4457-9F4D-B4CBDF35A0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AF869-3A87-4E78-9F12-F89658ABA92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B1ACEA-8A4F-4250-A77D-3C28F87393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onferencia%20Costos%20y%20Rentabilidad/Modelo%20de%20Analisis%20PADEP%202017%20zingaras%20definitivo%202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onferencia%20Costos%20y%20Rentabilidad/Modelo%20de%20Analisis%20PADEP%202017%20zingaras%20definitivo%202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ilminaolivaf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85750" y="2362505"/>
            <a:ext cx="8150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3200" dirty="0" smtClean="0"/>
              <a:t>Construí indicadores económicos y financieros para entender como le va a TU empresa</a:t>
            </a:r>
            <a:endParaRPr lang="en-US" sz="3200" b="1" dirty="0">
              <a:solidFill>
                <a:srgbClr val="0086C6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437063" y="3333750"/>
            <a:ext cx="3998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smtClean="0">
                <a:solidFill>
                  <a:srgbClr val="737A7C"/>
                </a:solidFill>
                <a:latin typeface="Arial" charset="0"/>
                <a:cs typeface="Arial" charset="0"/>
              </a:rPr>
              <a:t>Diego Fainburg</a:t>
            </a:r>
            <a:endParaRPr lang="en-US" sz="2000" dirty="0">
              <a:solidFill>
                <a:srgbClr val="737A7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53" y="-501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INFORMACIÓN EN LA EMPRESA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17396"/>
            <a:ext cx="787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¿Qué le pasó a las cuentas por cobrar y a los stocks?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1085" y="1089765"/>
            <a:ext cx="1402915" cy="840402"/>
          </a:xfrm>
          <a:prstGeom prst="rect">
            <a:avLst/>
          </a:prstGeom>
          <a:noFill/>
        </p:spPr>
      </p:pic>
      <p:graphicFrame>
        <p:nvGraphicFramePr>
          <p:cNvPr id="8" name="3 Gráfico"/>
          <p:cNvGraphicFramePr/>
          <p:nvPr/>
        </p:nvGraphicFramePr>
        <p:xfrm>
          <a:off x="1260475" y="1930167"/>
          <a:ext cx="6610763" cy="308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2367" y="5010411"/>
            <a:ext cx="4659682" cy="12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779" y="2968669"/>
            <a:ext cx="787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¿Cómo </a:t>
            </a:r>
            <a:r>
              <a:rPr lang="es-AR" sz="3600" dirty="0" smtClean="0"/>
              <a:t>financiaste el crecimiento</a:t>
            </a:r>
            <a:r>
              <a:rPr lang="es-AR" sz="3600" dirty="0" smtClean="0"/>
              <a:t>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17" y="1102290"/>
            <a:ext cx="2885183" cy="172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VISION GLOBAL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71513" y="1110859"/>
            <a:ext cx="782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¿Dónde están las inversiones de Tu Empresa y como esta financiada?</a:t>
            </a:r>
            <a:endParaRPr lang="es-AR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38" y="2681288"/>
            <a:ext cx="8968636" cy="16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53" y="-501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INFORMACIÓN EN LA EMPRESA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17396"/>
            <a:ext cx="787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¿Cómo financiaste el crecimiento de los stocks y cuentas a cobrar?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1085" y="1089765"/>
            <a:ext cx="1402915" cy="840402"/>
          </a:xfrm>
          <a:prstGeom prst="rect">
            <a:avLst/>
          </a:prstGeom>
          <a:noFill/>
        </p:spPr>
      </p:pic>
      <p:graphicFrame>
        <p:nvGraphicFramePr>
          <p:cNvPr id="9" name="4 Gráfico"/>
          <p:cNvGraphicFramePr/>
          <p:nvPr/>
        </p:nvGraphicFramePr>
        <p:xfrm>
          <a:off x="173485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8090" y="4800600"/>
            <a:ext cx="5653169" cy="122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779" y="2968669"/>
            <a:ext cx="787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¿Cómo le va a tu empresa?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17" y="1102290"/>
            <a:ext cx="2885183" cy="172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6798043" y="2492375"/>
            <a:ext cx="2227262" cy="251777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auto">
          <a:xfrm>
            <a:off x="6794868" y="1700213"/>
            <a:ext cx="2225675" cy="711200"/>
          </a:xfrm>
          <a:prstGeom prst="rect">
            <a:avLst/>
          </a:prstGeom>
          <a:solidFill>
            <a:srgbClr val="FF6600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8720" y="2132856"/>
            <a:ext cx="2379663" cy="331946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28118" y="2139950"/>
            <a:ext cx="1739900" cy="1512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58281" y="3789363"/>
            <a:ext cx="1741487" cy="1693862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256" y="2355850"/>
            <a:ext cx="17811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Bienes de Uso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47206" y="3860800"/>
            <a:ext cx="1295400" cy="1171575"/>
          </a:xfrm>
          <a:prstGeom prst="rect">
            <a:avLst/>
          </a:prstGeom>
          <a:noFill/>
          <a:ln>
            <a:noFill/>
          </a:ln>
          <a:effectLst/>
        </p:spPr>
        <p:txBody>
          <a:bodyPr lIns="182562" tIns="92075" rIns="182562" bIns="92075" anchorCtr="1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Sueldos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Provee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Impuesto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Banco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47206" y="2492375"/>
            <a:ext cx="13033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/>
              <a:t>FONDOS </a:t>
            </a:r>
          </a:p>
          <a:p>
            <a:r>
              <a:rPr lang="en-US" sz="1600" b="1"/>
              <a:t>PROPIOS</a:t>
            </a:r>
          </a:p>
        </p:txBody>
      </p:sp>
      <p:sp>
        <p:nvSpPr>
          <p:cNvPr id="13" name="CuadroTexto 16"/>
          <p:cNvSpPr txBox="1">
            <a:spLocks/>
          </p:cNvSpPr>
          <p:nvPr/>
        </p:nvSpPr>
        <p:spPr bwMode="auto">
          <a:xfrm>
            <a:off x="7252068" y="1773238"/>
            <a:ext cx="94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VENTAS</a:t>
            </a:r>
            <a:endParaRPr lang="es-ES" sz="1200" b="1">
              <a:solidFill>
                <a:srgbClr val="FFFFFF"/>
              </a:solidFill>
            </a:endParaRPr>
          </a:p>
        </p:txBody>
      </p:sp>
      <p:sp>
        <p:nvSpPr>
          <p:cNvPr id="14" name="CuadroTexto 18"/>
          <p:cNvSpPr txBox="1">
            <a:spLocks/>
          </p:cNvSpPr>
          <p:nvPr/>
        </p:nvSpPr>
        <p:spPr bwMode="auto">
          <a:xfrm>
            <a:off x="7260005" y="3030538"/>
            <a:ext cx="94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Producto</a:t>
            </a:r>
          </a:p>
          <a:p>
            <a:r>
              <a:rPr lang="es-ES" sz="1600">
                <a:solidFill>
                  <a:srgbClr val="FFFFFF"/>
                </a:solidFill>
              </a:rPr>
              <a:t>Personal</a:t>
            </a:r>
          </a:p>
          <a:p>
            <a:r>
              <a:rPr lang="es-ES" sz="1600">
                <a:solidFill>
                  <a:srgbClr val="FFFFFF"/>
                </a:solidFill>
              </a:rPr>
              <a:t>Gastos</a:t>
            </a:r>
            <a:endParaRPr lang="es-ES" sz="1200">
              <a:solidFill>
                <a:srgbClr val="FFFFFF"/>
              </a:solidFill>
            </a:endParaRPr>
          </a:p>
        </p:txBody>
      </p:sp>
      <p:sp>
        <p:nvSpPr>
          <p:cNvPr id="15" name="CuadroTexto 20"/>
          <p:cNvSpPr txBox="1">
            <a:spLocks/>
          </p:cNvSpPr>
          <p:nvPr/>
        </p:nvSpPr>
        <p:spPr bwMode="auto">
          <a:xfrm>
            <a:off x="7106018" y="3933825"/>
            <a:ext cx="1636712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Resultado de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</a:t>
            </a:r>
            <a:r>
              <a:rPr lang="es-ES" sz="1600" b="1" dirty="0" err="1">
                <a:solidFill>
                  <a:schemeClr val="bg1"/>
                </a:solidFill>
              </a:rPr>
              <a:t>xplotación</a:t>
            </a:r>
            <a:endParaRPr lang="es-ES" sz="1600" b="1" dirty="0">
              <a:solidFill>
                <a:schemeClr val="bg1"/>
              </a:solidFill>
            </a:endParaRP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23"/>
          <p:cNvSpPr txBox="1">
            <a:spLocks/>
          </p:cNvSpPr>
          <p:nvPr/>
        </p:nvSpPr>
        <p:spPr bwMode="auto">
          <a:xfrm>
            <a:off x="7260005" y="2565400"/>
            <a:ext cx="1338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COSTOS</a:t>
            </a:r>
            <a:endParaRPr lang="es-ES" sz="2000" b="1">
              <a:solidFill>
                <a:srgbClr val="FFFF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6256" y="3436938"/>
            <a:ext cx="2078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Stock</a:t>
            </a:r>
          </a:p>
          <a:p>
            <a:r>
              <a:rPr lang="en-US" sz="1600" b="1">
                <a:solidFill>
                  <a:srgbClr val="FFFFFF"/>
                </a:solidFill>
              </a:rPr>
              <a:t>Cuentas a Cobrar</a:t>
            </a:r>
          </a:p>
          <a:p>
            <a:r>
              <a:rPr lang="en-US" sz="1600" b="1">
                <a:solidFill>
                  <a:srgbClr val="FFFFFF"/>
                </a:solidFill>
              </a:rPr>
              <a:t>Disponibilidades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1650218" y="170021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 err="1"/>
              <a:t>PN+Pasivo</a:t>
            </a:r>
            <a:r>
              <a:rPr lang="es-AR" sz="2400" dirty="0"/>
              <a:t>/FF</a:t>
            </a:r>
          </a:p>
        </p:txBody>
      </p:sp>
      <p:sp>
        <p:nvSpPr>
          <p:cNvPr id="19" name="17 Rectángulo"/>
          <p:cNvSpPr>
            <a:spLocks noChangeArrowheads="1"/>
          </p:cNvSpPr>
          <p:nvPr/>
        </p:nvSpPr>
        <p:spPr bwMode="auto">
          <a:xfrm>
            <a:off x="6798043" y="5084763"/>
            <a:ext cx="2227262" cy="7112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20" name="CuadroTexto 18"/>
          <p:cNvSpPr txBox="1">
            <a:spLocks/>
          </p:cNvSpPr>
          <p:nvPr/>
        </p:nvSpPr>
        <p:spPr bwMode="auto">
          <a:xfrm>
            <a:off x="7412405" y="5148263"/>
            <a:ext cx="113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Intereses</a:t>
            </a:r>
          </a:p>
          <a:p>
            <a:r>
              <a:rPr lang="es-ES" sz="1600" dirty="0"/>
              <a:t>Impuestos</a:t>
            </a:r>
            <a:endParaRPr lang="es-ES" sz="1200" dirty="0"/>
          </a:p>
        </p:txBody>
      </p:sp>
      <p:sp>
        <p:nvSpPr>
          <p:cNvPr id="21" name="CuadroTexto 20"/>
          <p:cNvSpPr txBox="1">
            <a:spLocks/>
          </p:cNvSpPr>
          <p:nvPr/>
        </p:nvSpPr>
        <p:spPr bwMode="auto">
          <a:xfrm>
            <a:off x="7179043" y="5910263"/>
            <a:ext cx="1635125" cy="646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Resultado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Neto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138918" y="3068638"/>
            <a:ext cx="23764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-653245" y="1700213"/>
            <a:ext cx="381635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/>
              <a:t>Activo/Inversiones</a:t>
            </a:r>
          </a:p>
        </p:txBody>
      </p:sp>
      <p:sp>
        <p:nvSpPr>
          <p:cNvPr id="45" name="CuadroTexto 20"/>
          <p:cNvSpPr txBox="1">
            <a:spLocks/>
          </p:cNvSpPr>
          <p:nvPr/>
        </p:nvSpPr>
        <p:spPr bwMode="auto">
          <a:xfrm>
            <a:off x="5224411" y="3652838"/>
            <a:ext cx="818356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ROA</a:t>
            </a: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 flipH="1" flipV="1">
            <a:off x="2504293" y="3652839"/>
            <a:ext cx="4601725" cy="70802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t="32192" r="47628" b="44349"/>
          <a:stretch>
            <a:fillRect/>
          </a:stretch>
        </p:blipFill>
        <p:spPr bwMode="auto">
          <a:xfrm>
            <a:off x="438410" y="1991638"/>
            <a:ext cx="8206835" cy="20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779" y="2968669"/>
            <a:ext cx="787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¿Pensemos acciones para mejorar el </a:t>
            </a:r>
            <a:r>
              <a:rPr lang="es-AR" sz="3600" dirty="0" smtClean="0"/>
              <a:t>ROA </a:t>
            </a:r>
            <a:r>
              <a:rPr lang="es-AR" sz="3600" dirty="0" smtClean="0"/>
              <a:t>de la empresa?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17" y="1102290"/>
            <a:ext cx="2885183" cy="172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508000"/>
            <a:ext cx="4384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ACCIÓNES A PENSAR PARA MEJORAR EL ROE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6798043" y="2492375"/>
            <a:ext cx="2227262" cy="251777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auto">
          <a:xfrm>
            <a:off x="6794868" y="1700213"/>
            <a:ext cx="2225675" cy="711200"/>
          </a:xfrm>
          <a:prstGeom prst="rect">
            <a:avLst/>
          </a:prstGeom>
          <a:solidFill>
            <a:srgbClr val="FF6600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13" name="CuadroTexto 16"/>
          <p:cNvSpPr txBox="1">
            <a:spLocks/>
          </p:cNvSpPr>
          <p:nvPr/>
        </p:nvSpPr>
        <p:spPr bwMode="auto">
          <a:xfrm>
            <a:off x="7252068" y="1773238"/>
            <a:ext cx="94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VENTAS</a:t>
            </a:r>
            <a:endParaRPr lang="es-ES" sz="1200" b="1">
              <a:solidFill>
                <a:srgbClr val="FFFFFF"/>
              </a:solidFill>
            </a:endParaRPr>
          </a:p>
        </p:txBody>
      </p:sp>
      <p:sp>
        <p:nvSpPr>
          <p:cNvPr id="14" name="CuadroTexto 18"/>
          <p:cNvSpPr txBox="1">
            <a:spLocks/>
          </p:cNvSpPr>
          <p:nvPr/>
        </p:nvSpPr>
        <p:spPr bwMode="auto">
          <a:xfrm>
            <a:off x="7260005" y="3030538"/>
            <a:ext cx="94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Producto</a:t>
            </a:r>
          </a:p>
          <a:p>
            <a:r>
              <a:rPr lang="es-ES" sz="1600">
                <a:solidFill>
                  <a:srgbClr val="FFFFFF"/>
                </a:solidFill>
              </a:rPr>
              <a:t>Personal</a:t>
            </a:r>
          </a:p>
          <a:p>
            <a:r>
              <a:rPr lang="es-ES" sz="1600">
                <a:solidFill>
                  <a:srgbClr val="FFFFFF"/>
                </a:solidFill>
              </a:rPr>
              <a:t>Gastos</a:t>
            </a:r>
            <a:endParaRPr lang="es-ES" sz="1200">
              <a:solidFill>
                <a:srgbClr val="FFFFFF"/>
              </a:solidFill>
            </a:endParaRPr>
          </a:p>
        </p:txBody>
      </p:sp>
      <p:sp>
        <p:nvSpPr>
          <p:cNvPr id="15" name="CuadroTexto 20"/>
          <p:cNvSpPr txBox="1">
            <a:spLocks/>
          </p:cNvSpPr>
          <p:nvPr/>
        </p:nvSpPr>
        <p:spPr bwMode="auto">
          <a:xfrm>
            <a:off x="7106018" y="3933825"/>
            <a:ext cx="1636712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Resultado de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</a:t>
            </a:r>
            <a:r>
              <a:rPr lang="es-ES" sz="1600" b="1" dirty="0" err="1">
                <a:solidFill>
                  <a:schemeClr val="bg1"/>
                </a:solidFill>
              </a:rPr>
              <a:t>xplotación</a:t>
            </a:r>
            <a:endParaRPr lang="es-ES" sz="1600" b="1" dirty="0">
              <a:solidFill>
                <a:schemeClr val="bg1"/>
              </a:solidFill>
            </a:endParaRP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23"/>
          <p:cNvSpPr txBox="1">
            <a:spLocks/>
          </p:cNvSpPr>
          <p:nvPr/>
        </p:nvSpPr>
        <p:spPr bwMode="auto">
          <a:xfrm>
            <a:off x="7260005" y="2565400"/>
            <a:ext cx="1338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COSTOS</a:t>
            </a:r>
            <a:endParaRPr lang="es-ES" sz="2000" b="1">
              <a:solidFill>
                <a:srgbClr val="FFFFFF"/>
              </a:solidFill>
            </a:endParaRPr>
          </a:p>
        </p:txBody>
      </p:sp>
      <p:sp>
        <p:nvSpPr>
          <p:cNvPr id="19" name="17 Rectángulo"/>
          <p:cNvSpPr>
            <a:spLocks noChangeArrowheads="1"/>
          </p:cNvSpPr>
          <p:nvPr/>
        </p:nvSpPr>
        <p:spPr bwMode="auto">
          <a:xfrm>
            <a:off x="6798043" y="5084763"/>
            <a:ext cx="2227262" cy="7112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20" name="CuadroTexto 18"/>
          <p:cNvSpPr txBox="1">
            <a:spLocks/>
          </p:cNvSpPr>
          <p:nvPr/>
        </p:nvSpPr>
        <p:spPr bwMode="auto">
          <a:xfrm>
            <a:off x="7412405" y="5148263"/>
            <a:ext cx="113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Intereses</a:t>
            </a:r>
          </a:p>
          <a:p>
            <a:r>
              <a:rPr lang="es-ES" sz="1600" dirty="0"/>
              <a:t>Impuestos</a:t>
            </a:r>
            <a:endParaRPr lang="es-ES" sz="1200" dirty="0"/>
          </a:p>
        </p:txBody>
      </p:sp>
      <p:sp>
        <p:nvSpPr>
          <p:cNvPr id="21" name="CuadroTexto 20"/>
          <p:cNvSpPr txBox="1">
            <a:spLocks/>
          </p:cNvSpPr>
          <p:nvPr/>
        </p:nvSpPr>
        <p:spPr bwMode="auto">
          <a:xfrm>
            <a:off x="7179043" y="5910263"/>
            <a:ext cx="1635125" cy="646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Resultado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Neto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427967" y="964594"/>
            <a:ext cx="5022521" cy="383763"/>
          </a:xfrm>
          <a:prstGeom prst="rect">
            <a:avLst/>
          </a:prstGeom>
          <a:solidFill>
            <a:srgbClr val="FFC000"/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89348" y="954893"/>
            <a:ext cx="6062194" cy="4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562" tIns="92075" rIns="182562" bIns="92075" anchorCtr="1">
            <a:spAutoFit/>
          </a:bodyPr>
          <a:lstStyle/>
          <a:p>
            <a:r>
              <a:rPr lang="en-US" sz="1600" b="1" dirty="0" smtClean="0"/>
              <a:t>ROA </a:t>
            </a:r>
            <a:r>
              <a:rPr lang="en-US" sz="1600" b="1" dirty="0" smtClean="0"/>
              <a:t>= RESULTADO </a:t>
            </a:r>
            <a:r>
              <a:rPr lang="en-US" sz="1600" b="1" dirty="0" smtClean="0"/>
              <a:t>EXPLOTACIÓN </a:t>
            </a:r>
            <a:r>
              <a:rPr lang="en-US" sz="1600" b="1" dirty="0" smtClean="0"/>
              <a:t>/ </a:t>
            </a:r>
            <a:r>
              <a:rPr lang="en-US" sz="1600" b="1" dirty="0" smtClean="0"/>
              <a:t>ACTIVOS</a:t>
            </a:r>
            <a:endParaRPr lang="en-US" sz="1600" b="1" dirty="0"/>
          </a:p>
        </p:txBody>
      </p:sp>
      <p:sp>
        <p:nvSpPr>
          <p:cNvPr id="34" name="33 Elipse"/>
          <p:cNvSpPr/>
          <p:nvPr/>
        </p:nvSpPr>
        <p:spPr>
          <a:xfrm>
            <a:off x="6828315" y="1660504"/>
            <a:ext cx="1841500" cy="63817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5" name="1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F000000}"/>
              </a:ext>
            </a:extLst>
          </p:cNvPr>
          <p:cNvGraphicFramePr/>
          <p:nvPr/>
        </p:nvGraphicFramePr>
        <p:xfrm>
          <a:off x="3557395" y="2692336"/>
          <a:ext cx="323747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2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10000000}"/>
              </a:ext>
            </a:extLst>
          </p:cNvPr>
          <p:cNvGraphicFramePr/>
          <p:nvPr/>
        </p:nvGraphicFramePr>
        <p:xfrm>
          <a:off x="-14287" y="1430273"/>
          <a:ext cx="3571680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3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11000000}"/>
              </a:ext>
            </a:extLst>
          </p:cNvPr>
          <p:cNvGraphicFramePr/>
          <p:nvPr/>
        </p:nvGraphicFramePr>
        <p:xfrm>
          <a:off x="-14286" y="3930586"/>
          <a:ext cx="357168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 animBg="1"/>
      <p:bldP spid="16" grpId="0"/>
      <p:bldP spid="19" grpId="0" animBg="1"/>
      <p:bldP spid="20" grpId="0"/>
      <p:bldP spid="21" grpId="0" animBg="1"/>
      <p:bldP spid="34" grpId="0" animBg="1"/>
      <p:bldGraphic spid="35" grpId="0">
        <p:bldAsOne/>
      </p:bldGraphic>
      <p:bldGraphic spid="36" grpId="0">
        <p:bldAsOne/>
      </p:bldGraphic>
      <p:bldGraphic spid="3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508000"/>
            <a:ext cx="4384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ACCIÓNES A PENSAR PARA MEJORAR EL ROE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6798043" y="2492375"/>
            <a:ext cx="2227262" cy="251777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auto">
          <a:xfrm>
            <a:off x="6794868" y="1700213"/>
            <a:ext cx="2225675" cy="711200"/>
          </a:xfrm>
          <a:prstGeom prst="rect">
            <a:avLst/>
          </a:prstGeom>
          <a:solidFill>
            <a:srgbClr val="FF6600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13" name="CuadroTexto 16"/>
          <p:cNvSpPr txBox="1">
            <a:spLocks/>
          </p:cNvSpPr>
          <p:nvPr/>
        </p:nvSpPr>
        <p:spPr bwMode="auto">
          <a:xfrm>
            <a:off x="7252068" y="1773238"/>
            <a:ext cx="94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VENTAS</a:t>
            </a:r>
            <a:endParaRPr lang="es-ES" sz="1200" b="1">
              <a:solidFill>
                <a:srgbClr val="FFFFFF"/>
              </a:solidFill>
            </a:endParaRPr>
          </a:p>
        </p:txBody>
      </p:sp>
      <p:sp>
        <p:nvSpPr>
          <p:cNvPr id="14" name="CuadroTexto 18"/>
          <p:cNvSpPr txBox="1">
            <a:spLocks/>
          </p:cNvSpPr>
          <p:nvPr/>
        </p:nvSpPr>
        <p:spPr bwMode="auto">
          <a:xfrm>
            <a:off x="7260005" y="3030538"/>
            <a:ext cx="94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Producto</a:t>
            </a:r>
          </a:p>
          <a:p>
            <a:r>
              <a:rPr lang="es-ES" sz="1600">
                <a:solidFill>
                  <a:srgbClr val="FFFFFF"/>
                </a:solidFill>
              </a:rPr>
              <a:t>Personal</a:t>
            </a:r>
          </a:p>
          <a:p>
            <a:r>
              <a:rPr lang="es-ES" sz="1600">
                <a:solidFill>
                  <a:srgbClr val="FFFFFF"/>
                </a:solidFill>
              </a:rPr>
              <a:t>Gastos</a:t>
            </a:r>
            <a:endParaRPr lang="es-ES" sz="1200">
              <a:solidFill>
                <a:srgbClr val="FFFFFF"/>
              </a:solidFill>
            </a:endParaRPr>
          </a:p>
        </p:txBody>
      </p:sp>
      <p:sp>
        <p:nvSpPr>
          <p:cNvPr id="15" name="CuadroTexto 20"/>
          <p:cNvSpPr txBox="1">
            <a:spLocks/>
          </p:cNvSpPr>
          <p:nvPr/>
        </p:nvSpPr>
        <p:spPr bwMode="auto">
          <a:xfrm>
            <a:off x="7106018" y="3933825"/>
            <a:ext cx="1636712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Resultado de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</a:t>
            </a:r>
            <a:r>
              <a:rPr lang="es-ES" sz="1600" b="1" dirty="0" err="1">
                <a:solidFill>
                  <a:schemeClr val="bg1"/>
                </a:solidFill>
              </a:rPr>
              <a:t>xplotación</a:t>
            </a:r>
            <a:endParaRPr lang="es-ES" sz="1600" b="1" dirty="0">
              <a:solidFill>
                <a:schemeClr val="bg1"/>
              </a:solidFill>
            </a:endParaRP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23"/>
          <p:cNvSpPr txBox="1">
            <a:spLocks/>
          </p:cNvSpPr>
          <p:nvPr/>
        </p:nvSpPr>
        <p:spPr bwMode="auto">
          <a:xfrm>
            <a:off x="7260005" y="2565400"/>
            <a:ext cx="1338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COSTOS</a:t>
            </a:r>
            <a:endParaRPr lang="es-ES" sz="2000" b="1">
              <a:solidFill>
                <a:srgbClr val="FFFFFF"/>
              </a:solidFill>
            </a:endParaRPr>
          </a:p>
        </p:txBody>
      </p:sp>
      <p:sp>
        <p:nvSpPr>
          <p:cNvPr id="19" name="17 Rectángulo"/>
          <p:cNvSpPr>
            <a:spLocks noChangeArrowheads="1"/>
          </p:cNvSpPr>
          <p:nvPr/>
        </p:nvSpPr>
        <p:spPr bwMode="auto">
          <a:xfrm>
            <a:off x="6798043" y="5084763"/>
            <a:ext cx="2227262" cy="7112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20" name="CuadroTexto 18"/>
          <p:cNvSpPr txBox="1">
            <a:spLocks/>
          </p:cNvSpPr>
          <p:nvPr/>
        </p:nvSpPr>
        <p:spPr bwMode="auto">
          <a:xfrm>
            <a:off x="7412405" y="5148263"/>
            <a:ext cx="113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Intereses</a:t>
            </a:r>
          </a:p>
          <a:p>
            <a:r>
              <a:rPr lang="es-ES" sz="1600" dirty="0"/>
              <a:t>Impuestos</a:t>
            </a:r>
            <a:endParaRPr lang="es-ES" sz="1200" dirty="0"/>
          </a:p>
        </p:txBody>
      </p:sp>
      <p:sp>
        <p:nvSpPr>
          <p:cNvPr id="21" name="CuadroTexto 20"/>
          <p:cNvSpPr txBox="1">
            <a:spLocks/>
          </p:cNvSpPr>
          <p:nvPr/>
        </p:nvSpPr>
        <p:spPr bwMode="auto">
          <a:xfrm>
            <a:off x="7179043" y="5910263"/>
            <a:ext cx="1635125" cy="646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Resultado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Neto</a:t>
            </a:r>
          </a:p>
        </p:txBody>
      </p:sp>
      <p:sp>
        <p:nvSpPr>
          <p:cNvPr id="35" name="34 Elipse"/>
          <p:cNvSpPr/>
          <p:nvPr/>
        </p:nvSpPr>
        <p:spPr>
          <a:xfrm>
            <a:off x="6798044" y="2565400"/>
            <a:ext cx="2222500" cy="244475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6" name="8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9000000}"/>
              </a:ext>
            </a:extLst>
          </p:cNvPr>
          <p:cNvGraphicFramePr/>
          <p:nvPr/>
        </p:nvGraphicFramePr>
        <p:xfrm>
          <a:off x="173121" y="2141538"/>
          <a:ext cx="60769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427967" y="964594"/>
            <a:ext cx="5022521" cy="383763"/>
          </a:xfrm>
          <a:prstGeom prst="rect">
            <a:avLst/>
          </a:prstGeom>
          <a:solidFill>
            <a:srgbClr val="FFC000"/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9348" y="954893"/>
            <a:ext cx="6062194" cy="4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562" tIns="92075" rIns="182562" bIns="92075" anchorCtr="1">
            <a:spAutoFit/>
          </a:bodyPr>
          <a:lstStyle/>
          <a:p>
            <a:r>
              <a:rPr lang="en-US" sz="1600" b="1" dirty="0" smtClean="0"/>
              <a:t>ROA </a:t>
            </a:r>
            <a:r>
              <a:rPr lang="en-US" sz="1600" b="1" dirty="0" smtClean="0"/>
              <a:t>= RESULTADO </a:t>
            </a:r>
            <a:r>
              <a:rPr lang="en-US" sz="1600" b="1" dirty="0" smtClean="0"/>
              <a:t>EXPLOTACIÓN </a:t>
            </a:r>
            <a:r>
              <a:rPr lang="en-US" sz="1600" b="1" dirty="0" smtClean="0"/>
              <a:t>/ </a:t>
            </a:r>
            <a:r>
              <a:rPr lang="en-US" sz="1600" b="1" dirty="0" smtClean="0"/>
              <a:t>ACTIVOS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Graphic spid="3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MODELO DE NEGOCIOS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1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445" t="35203" r="20822" b="25521"/>
          <a:stretch>
            <a:fillRect/>
          </a:stretch>
        </p:blipFill>
        <p:spPr bwMode="auto">
          <a:xfrm>
            <a:off x="4572000" y="1412776"/>
            <a:ext cx="3572676" cy="47148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2" descr="Resultado de imagen para como predicar con tu pyme en argent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502187"/>
            <a:ext cx="4320480" cy="2438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508000"/>
            <a:ext cx="4384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ACCIÓNES A PENSAR PARA MEJORAR EL ROE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8720" y="2132856"/>
            <a:ext cx="2379663" cy="331946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28118" y="2139950"/>
            <a:ext cx="1739900" cy="631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58281" y="4336787"/>
            <a:ext cx="1741487" cy="11464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6256" y="2355850"/>
            <a:ext cx="17811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Bienes de Uso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47206" y="4336788"/>
            <a:ext cx="1295400" cy="1171575"/>
          </a:xfrm>
          <a:prstGeom prst="rect">
            <a:avLst/>
          </a:prstGeom>
          <a:noFill/>
          <a:ln>
            <a:noFill/>
          </a:ln>
          <a:effectLst/>
        </p:spPr>
        <p:txBody>
          <a:bodyPr lIns="182562" tIns="92075" rIns="182562" bIns="92075" anchorCtr="1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Sueldos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Provee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Impuesto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Banco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84576" y="2091543"/>
            <a:ext cx="13033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 dirty="0"/>
              <a:t>FONDOS </a:t>
            </a:r>
          </a:p>
          <a:p>
            <a:r>
              <a:rPr lang="en-US" sz="1600" b="1" dirty="0"/>
              <a:t>PROPIOS</a:t>
            </a:r>
          </a:p>
        </p:txBody>
      </p:sp>
      <p:sp>
        <p:nvSpPr>
          <p:cNvPr id="14" name="CuadroTexto 18"/>
          <p:cNvSpPr txBox="1">
            <a:spLocks/>
          </p:cNvSpPr>
          <p:nvPr/>
        </p:nvSpPr>
        <p:spPr bwMode="auto">
          <a:xfrm>
            <a:off x="7260005" y="3030538"/>
            <a:ext cx="94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Producto</a:t>
            </a:r>
          </a:p>
          <a:p>
            <a:r>
              <a:rPr lang="es-ES" sz="1600">
                <a:solidFill>
                  <a:srgbClr val="FFFFFF"/>
                </a:solidFill>
              </a:rPr>
              <a:t>Personal</a:t>
            </a:r>
          </a:p>
          <a:p>
            <a:r>
              <a:rPr lang="es-ES" sz="1600">
                <a:solidFill>
                  <a:srgbClr val="FFFFFF"/>
                </a:solidFill>
              </a:rPr>
              <a:t>Gastos</a:t>
            </a:r>
            <a:endParaRPr lang="es-ES" sz="1200">
              <a:solidFill>
                <a:srgbClr val="FFFFFF"/>
              </a:solidFill>
            </a:endParaRPr>
          </a:p>
        </p:txBody>
      </p:sp>
      <p:sp>
        <p:nvSpPr>
          <p:cNvPr id="16" name="CuadroTexto 23"/>
          <p:cNvSpPr txBox="1">
            <a:spLocks/>
          </p:cNvSpPr>
          <p:nvPr/>
        </p:nvSpPr>
        <p:spPr bwMode="auto">
          <a:xfrm>
            <a:off x="7260005" y="2565400"/>
            <a:ext cx="1338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COSTOS</a:t>
            </a:r>
            <a:endParaRPr lang="es-ES" sz="2000" b="1">
              <a:solidFill>
                <a:srgbClr val="FFFF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6256" y="3436938"/>
            <a:ext cx="2078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Stock</a:t>
            </a:r>
          </a:p>
          <a:p>
            <a:r>
              <a:rPr lang="en-US" sz="1600" b="1">
                <a:solidFill>
                  <a:srgbClr val="FFFFFF"/>
                </a:solidFill>
              </a:rPr>
              <a:t>Cuentas a Cobrar</a:t>
            </a:r>
          </a:p>
          <a:p>
            <a:r>
              <a:rPr lang="en-US" sz="1600" b="1">
                <a:solidFill>
                  <a:srgbClr val="FFFFFF"/>
                </a:solidFill>
              </a:rPr>
              <a:t>Disponibilidades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1650218" y="170021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 err="1"/>
              <a:t>PN+Pasivo</a:t>
            </a:r>
            <a:r>
              <a:rPr lang="es-AR" sz="2400" dirty="0"/>
              <a:t>/FF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138918" y="3068638"/>
            <a:ext cx="23764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-653245" y="1700213"/>
            <a:ext cx="381635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/>
              <a:t>Activo/Inversiones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642732" y="2830968"/>
            <a:ext cx="1739900" cy="631043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723826" y="2807613"/>
            <a:ext cx="1566325" cy="67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 dirty="0" smtClean="0"/>
              <a:t>EXIGIBLE DE </a:t>
            </a:r>
          </a:p>
          <a:p>
            <a:r>
              <a:rPr lang="en-US" sz="1600" b="1" dirty="0" smtClean="0"/>
              <a:t>LARGO PLAZO</a:t>
            </a:r>
            <a:endParaRPr lang="en-US" sz="1600" b="1" dirty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57346" y="3573788"/>
            <a:ext cx="1739900" cy="679450"/>
          </a:xfrm>
          <a:prstGeom prst="rect">
            <a:avLst/>
          </a:prstGeom>
          <a:solidFill>
            <a:srgbClr val="92D050"/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913804" y="3724099"/>
            <a:ext cx="1238736" cy="4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 dirty="0" smtClean="0"/>
              <a:t>EXPRESOS</a:t>
            </a:r>
            <a:endParaRPr lang="en-US" sz="1600" b="1" dirty="0"/>
          </a:p>
        </p:txBody>
      </p:sp>
      <p:sp>
        <p:nvSpPr>
          <p:cNvPr id="34" name="33 Elipse"/>
          <p:cNvSpPr/>
          <p:nvPr/>
        </p:nvSpPr>
        <p:spPr>
          <a:xfrm>
            <a:off x="138918" y="3436938"/>
            <a:ext cx="2159025" cy="111001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427967" y="964594"/>
            <a:ext cx="5022521" cy="383763"/>
          </a:xfrm>
          <a:prstGeom prst="rect">
            <a:avLst/>
          </a:prstGeom>
          <a:solidFill>
            <a:srgbClr val="FFC000"/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89348" y="954893"/>
            <a:ext cx="6062194" cy="4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562" tIns="92075" rIns="182562" bIns="92075" anchorCtr="1">
            <a:spAutoFit/>
          </a:bodyPr>
          <a:lstStyle/>
          <a:p>
            <a:r>
              <a:rPr lang="en-US" sz="1600" b="1" dirty="0" smtClean="0"/>
              <a:t>ROA </a:t>
            </a:r>
            <a:r>
              <a:rPr lang="en-US" sz="1600" b="1" dirty="0" smtClean="0"/>
              <a:t>= RESULTADO </a:t>
            </a:r>
            <a:r>
              <a:rPr lang="en-US" sz="1600" b="1" dirty="0" smtClean="0"/>
              <a:t>EXPLOTACIÓN </a:t>
            </a:r>
            <a:r>
              <a:rPr lang="en-US" sz="1600" b="1" dirty="0" smtClean="0"/>
              <a:t>/ </a:t>
            </a:r>
            <a:r>
              <a:rPr lang="en-US" sz="1600" b="1" dirty="0" smtClean="0"/>
              <a:t>ACTIVOS</a:t>
            </a:r>
            <a:endParaRPr lang="en-US" sz="16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t="32205" r="50423" b="15753"/>
          <a:stretch>
            <a:fillRect/>
          </a:stretch>
        </p:blipFill>
        <p:spPr bwMode="auto">
          <a:xfrm>
            <a:off x="1758842" y="2162175"/>
            <a:ext cx="6450488" cy="380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88099" y="508000"/>
            <a:ext cx="4096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SITUACIÓN ECONÓMICA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71513" y="1034276"/>
            <a:ext cx="7871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Pueden descargar la planilla Excel con el modelo de análisis desde</a:t>
            </a:r>
          </a:p>
          <a:p>
            <a:pPr algn="ctr"/>
            <a:r>
              <a:rPr lang="es-AR" sz="3600" dirty="0" smtClean="0">
                <a:solidFill>
                  <a:srgbClr val="0086C6"/>
                </a:solidFill>
              </a:rPr>
              <a:t>WWW.MATERIABIZ.COM</a:t>
            </a:r>
            <a:endParaRPr lang="es-AR" sz="3600" dirty="0">
              <a:solidFill>
                <a:srgbClr val="0086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8938" r="42333" b="9932"/>
          <a:stretch>
            <a:fillRect/>
          </a:stretch>
        </p:blipFill>
        <p:spPr bwMode="auto">
          <a:xfrm>
            <a:off x="1917048" y="3342600"/>
            <a:ext cx="4935253" cy="294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filminasidraf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13151" y="508000"/>
            <a:ext cx="4071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 MAXIMAS PARA COMENZARA TRABAJAR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13151" y="3121149"/>
            <a:ext cx="3858016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Lo que no se mide no se gestiona.</a:t>
            </a:r>
            <a:endParaRPr lang="es-AR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699347" y="2722405"/>
            <a:ext cx="3858016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Las intenciones sin gestión son solo intenciones. La gestión sin resultados es solo </a:t>
            </a:r>
            <a:r>
              <a:rPr lang="es-AR" sz="2400" b="1" dirty="0" smtClean="0"/>
              <a:t>gestión.</a:t>
            </a:r>
            <a:endParaRPr lang="es-A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¿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QUÉ Y CÓMO MEDIR?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5795963" y="2492375"/>
            <a:ext cx="2227262" cy="251777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auto">
          <a:xfrm>
            <a:off x="5792788" y="1700213"/>
            <a:ext cx="2225675" cy="711200"/>
          </a:xfrm>
          <a:prstGeom prst="rect">
            <a:avLst/>
          </a:prstGeom>
          <a:solidFill>
            <a:srgbClr val="FF6600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552" y="2132856"/>
            <a:ext cx="2379663" cy="331946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28950" y="2139950"/>
            <a:ext cx="1739900" cy="1512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59113" y="3789363"/>
            <a:ext cx="1741487" cy="1693862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wrap="none" lIns="182562" tIns="92075" rIns="182562" bIns="92075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27088" y="2355850"/>
            <a:ext cx="17811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Bienes de Uso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48038" y="3860800"/>
            <a:ext cx="1295400" cy="1171575"/>
          </a:xfrm>
          <a:prstGeom prst="rect">
            <a:avLst/>
          </a:prstGeom>
          <a:noFill/>
          <a:ln>
            <a:noFill/>
          </a:ln>
          <a:effectLst/>
        </p:spPr>
        <p:txBody>
          <a:bodyPr lIns="182562" tIns="92075" rIns="182562" bIns="92075" anchorCtr="1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Sueldos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Provee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Impuesto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Banco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48038" y="2492375"/>
            <a:ext cx="13033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/>
              <a:t>FONDOS </a:t>
            </a:r>
          </a:p>
          <a:p>
            <a:r>
              <a:rPr lang="en-US" sz="1600" b="1"/>
              <a:t>PROPIOS</a:t>
            </a:r>
          </a:p>
        </p:txBody>
      </p:sp>
      <p:sp>
        <p:nvSpPr>
          <p:cNvPr id="13" name="CuadroTexto 16"/>
          <p:cNvSpPr txBox="1">
            <a:spLocks/>
          </p:cNvSpPr>
          <p:nvPr/>
        </p:nvSpPr>
        <p:spPr bwMode="auto">
          <a:xfrm>
            <a:off x="6249988" y="1773238"/>
            <a:ext cx="94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VENTAS</a:t>
            </a:r>
            <a:endParaRPr lang="es-ES" sz="1200" b="1">
              <a:solidFill>
                <a:srgbClr val="FFFFFF"/>
              </a:solidFill>
            </a:endParaRPr>
          </a:p>
        </p:txBody>
      </p:sp>
      <p:sp>
        <p:nvSpPr>
          <p:cNvPr id="14" name="CuadroTexto 18"/>
          <p:cNvSpPr txBox="1">
            <a:spLocks/>
          </p:cNvSpPr>
          <p:nvPr/>
        </p:nvSpPr>
        <p:spPr bwMode="auto">
          <a:xfrm>
            <a:off x="6257925" y="3030538"/>
            <a:ext cx="94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Producto</a:t>
            </a:r>
          </a:p>
          <a:p>
            <a:r>
              <a:rPr lang="es-ES" sz="1600">
                <a:solidFill>
                  <a:srgbClr val="FFFFFF"/>
                </a:solidFill>
              </a:rPr>
              <a:t>Personal</a:t>
            </a:r>
          </a:p>
          <a:p>
            <a:r>
              <a:rPr lang="es-ES" sz="1600">
                <a:solidFill>
                  <a:srgbClr val="FFFFFF"/>
                </a:solidFill>
              </a:rPr>
              <a:t>Gastos</a:t>
            </a:r>
            <a:endParaRPr lang="es-ES" sz="1200">
              <a:solidFill>
                <a:srgbClr val="FFFFFF"/>
              </a:solidFill>
            </a:endParaRPr>
          </a:p>
        </p:txBody>
      </p:sp>
      <p:sp>
        <p:nvSpPr>
          <p:cNvPr id="15" name="CuadroTexto 20"/>
          <p:cNvSpPr txBox="1">
            <a:spLocks/>
          </p:cNvSpPr>
          <p:nvPr/>
        </p:nvSpPr>
        <p:spPr bwMode="auto">
          <a:xfrm>
            <a:off x="6103938" y="3933825"/>
            <a:ext cx="1636712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</a:rPr>
              <a:t>Resultado de </a:t>
            </a:r>
          </a:p>
          <a:p>
            <a:r>
              <a:rPr lang="en-US" sz="1600" b="1">
                <a:solidFill>
                  <a:schemeClr val="bg1"/>
                </a:solidFill>
              </a:rPr>
              <a:t>E</a:t>
            </a:r>
            <a:r>
              <a:rPr lang="es-ES" sz="1600" b="1">
                <a:solidFill>
                  <a:schemeClr val="bg1"/>
                </a:solidFill>
              </a:rPr>
              <a:t>xplotación</a:t>
            </a:r>
          </a:p>
          <a:p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16" name="CuadroTexto 23"/>
          <p:cNvSpPr txBox="1">
            <a:spLocks/>
          </p:cNvSpPr>
          <p:nvPr/>
        </p:nvSpPr>
        <p:spPr bwMode="auto">
          <a:xfrm>
            <a:off x="6257925" y="2565400"/>
            <a:ext cx="1338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FFFF"/>
                </a:solidFill>
              </a:rPr>
              <a:t>COSTOS</a:t>
            </a:r>
            <a:endParaRPr lang="es-ES" sz="2000" b="1">
              <a:solidFill>
                <a:srgbClr val="FFFFFF"/>
              </a:solidFill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07950" y="836613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/>
              <a:t>Lo financiero – Estructura Patrimonial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003800" y="798513"/>
            <a:ext cx="3816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/>
              <a:t>Lo económico – Estado de Resultado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7088" y="3436938"/>
            <a:ext cx="2078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92075" rIns="182562" bIns="92075" anchorCtr="1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Stock</a:t>
            </a:r>
          </a:p>
          <a:p>
            <a:r>
              <a:rPr lang="en-US" sz="1600" b="1">
                <a:solidFill>
                  <a:srgbClr val="FFFFFF"/>
                </a:solidFill>
              </a:rPr>
              <a:t>Cuentas a Cobrar</a:t>
            </a:r>
          </a:p>
          <a:p>
            <a:r>
              <a:rPr lang="en-US" sz="1600" b="1">
                <a:solidFill>
                  <a:srgbClr val="FFFFFF"/>
                </a:solidFill>
              </a:rPr>
              <a:t>Disponibilidades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051050" y="170021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 err="1"/>
              <a:t>PN+Pasivo</a:t>
            </a:r>
            <a:r>
              <a:rPr lang="es-AR" sz="2400" dirty="0"/>
              <a:t>/FF</a:t>
            </a:r>
          </a:p>
        </p:txBody>
      </p:sp>
      <p:sp>
        <p:nvSpPr>
          <p:cNvPr id="21" name="17 Rectángulo"/>
          <p:cNvSpPr>
            <a:spLocks noChangeArrowheads="1"/>
          </p:cNvSpPr>
          <p:nvPr/>
        </p:nvSpPr>
        <p:spPr bwMode="auto">
          <a:xfrm>
            <a:off x="5795963" y="5084763"/>
            <a:ext cx="2227262" cy="7112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>
                <a:uFillTx/>
              </a:defRPr>
            </a:pPr>
            <a:endParaRPr lang="es-ES_tradnl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22" name="CuadroTexto 18"/>
          <p:cNvSpPr txBox="1">
            <a:spLocks/>
          </p:cNvSpPr>
          <p:nvPr/>
        </p:nvSpPr>
        <p:spPr bwMode="auto">
          <a:xfrm>
            <a:off x="6410325" y="5148263"/>
            <a:ext cx="113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Intereses</a:t>
            </a:r>
          </a:p>
          <a:p>
            <a:r>
              <a:rPr lang="es-ES" sz="1600" dirty="0"/>
              <a:t>Impuestos</a:t>
            </a:r>
            <a:endParaRPr lang="es-ES" sz="1200" dirty="0"/>
          </a:p>
        </p:txBody>
      </p:sp>
      <p:sp>
        <p:nvSpPr>
          <p:cNvPr id="23" name="CuadroTexto 20"/>
          <p:cNvSpPr txBox="1">
            <a:spLocks/>
          </p:cNvSpPr>
          <p:nvPr/>
        </p:nvSpPr>
        <p:spPr bwMode="auto">
          <a:xfrm>
            <a:off x="6176963" y="5910263"/>
            <a:ext cx="1635125" cy="646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Resultado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Neto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539750" y="3068638"/>
            <a:ext cx="23764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-252413" y="1700213"/>
            <a:ext cx="381635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dirty="0"/>
              <a:t>Activo/Inversiones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5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build="allAtOnce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INFORMACIÓN EN LA EMPRESA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871929" y="3058520"/>
            <a:ext cx="787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¿Cómo administras la información en la empresa?</a:t>
            </a:r>
            <a:endParaRPr lang="es-AR" sz="3600" dirty="0"/>
          </a:p>
        </p:txBody>
      </p:sp>
      <p:pic>
        <p:nvPicPr>
          <p:cNvPr id="22530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17" y="1102290"/>
            <a:ext cx="2885183" cy="172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BALANCE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1733" t="31849" r="35787" b="9418"/>
          <a:stretch>
            <a:fillRect/>
          </a:stretch>
        </p:blipFill>
        <p:spPr bwMode="auto">
          <a:xfrm>
            <a:off x="501040" y="2004165"/>
            <a:ext cx="8129392" cy="42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002082" y="1039660"/>
            <a:ext cx="708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Trabajamos con la empresa en el ajuste de la información y la carga del Balance y del Estado de Resultado entre los meses de enero de 2014 a abril de 2017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INFORMACIÓN EN LA EMPRESA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80442"/>
            <a:ext cx="787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¿Cómo fue la evolución de las ventas de la empresa en los últimos años?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1085" y="1089765"/>
            <a:ext cx="1402915" cy="840402"/>
          </a:xfrm>
          <a:prstGeom prst="rect">
            <a:avLst/>
          </a:prstGeom>
          <a:noFill/>
        </p:spPr>
      </p:pic>
      <p:graphicFrame>
        <p:nvGraphicFramePr>
          <p:cNvPr id="7" name="1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800-000006000000}"/>
              </a:ext>
            </a:extLst>
          </p:cNvPr>
          <p:cNvGraphicFramePr/>
          <p:nvPr/>
        </p:nvGraphicFramePr>
        <p:xfrm>
          <a:off x="1014608" y="2280770"/>
          <a:ext cx="7164888" cy="40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INFORMACIÓN EN LA EMPRESA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779" y="2968669"/>
            <a:ext cx="787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¿Dónde están las inversiones de la empresa y cómo esta financieramente?</a:t>
            </a:r>
            <a:endParaRPr lang="es-AR" sz="3600" dirty="0"/>
          </a:p>
        </p:txBody>
      </p:sp>
      <p:pic>
        <p:nvPicPr>
          <p:cNvPr id="6" name="Picture 2" descr="Resultado de imagen para papas zing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17" y="1102290"/>
            <a:ext cx="2885183" cy="172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VISION GLOBAL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71513" y="1311275"/>
            <a:ext cx="826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71513" y="1110859"/>
            <a:ext cx="782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¿Dónde están las inversiones de Tu Empresa y como esta financiada?</a:t>
            </a:r>
            <a:endParaRPr lang="es-AR" sz="24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 b="29928"/>
          <a:stretch>
            <a:fillRect/>
          </a:stretch>
        </p:blipFill>
        <p:spPr bwMode="auto">
          <a:xfrm>
            <a:off x="-1" y="2613743"/>
            <a:ext cx="8934451" cy="10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425</Words>
  <Application>Microsoft Office PowerPoint</Application>
  <PresentationFormat>Presentación en pantalla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240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240 240</dc:creator>
  <cp:lastModifiedBy>materiabiz</cp:lastModifiedBy>
  <cp:revision>56</cp:revision>
  <dcterms:created xsi:type="dcterms:W3CDTF">2014-05-27T16:21:54Z</dcterms:created>
  <dcterms:modified xsi:type="dcterms:W3CDTF">2017-05-23T12:23:27Z</dcterms:modified>
</cp:coreProperties>
</file>